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sldIdLst>
    <p:sldId id="1057" r:id="rId4"/>
    <p:sldId id="1276" r:id="rId5"/>
    <p:sldId id="1277" r:id="rId6"/>
    <p:sldId id="1278" r:id="rId7"/>
    <p:sldId id="1279" r:id="rId8"/>
    <p:sldId id="1280" r:id="rId9"/>
    <p:sldId id="1281" r:id="rId10"/>
    <p:sldId id="1282" r:id="rId11"/>
    <p:sldId id="1283" r:id="rId12"/>
    <p:sldId id="1284" r:id="rId13"/>
    <p:sldId id="1285" r:id="rId14"/>
    <p:sldId id="1286" r:id="rId15"/>
    <p:sldId id="1287" r:id="rId16"/>
    <p:sldId id="1288" r:id="rId17"/>
    <p:sldId id="1289" r:id="rId18"/>
    <p:sldId id="1290" r:id="rId19"/>
    <p:sldId id="1291" r:id="rId20"/>
    <p:sldId id="1292" r:id="rId21"/>
    <p:sldId id="1293" r:id="rId22"/>
    <p:sldId id="1294" r:id="rId2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104" d="100"/>
          <a:sy n="104" d="100"/>
        </p:scale>
        <p:origin x="-192" y="-7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637EEDAC-E220-4192-9506-FDA5CF210436}"/>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 xmlns:a16="http://schemas.microsoft.com/office/drawing/2014/main" id="{02051B83-2092-4272-B353-78229DA1D3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 xmlns:a16="http://schemas.microsoft.com/office/drawing/2014/main" id="{BADFF76C-A683-4F77-99DF-833979BC3E16}"/>
              </a:ext>
            </a:extLst>
          </p:cNvPr>
          <p:cNvSpPr>
            <a:spLocks noGrp="1"/>
          </p:cNvSpPr>
          <p:nvPr>
            <p:ph type="dt" sz="half" idx="10"/>
          </p:nvPr>
        </p:nvSpPr>
        <p:spPr/>
        <p:txBody>
          <a:bodyPr/>
          <a:lstStyle/>
          <a:p>
            <a:fld id="{5B7A10BA-33A6-4756-8B2D-5D18A465A631}" type="datetimeFigureOut">
              <a:rPr lang="zh-CN" altLang="en-US" smtClean="0"/>
              <a:pPr/>
              <a:t>2020/7/21</a:t>
            </a:fld>
            <a:endParaRPr lang="zh-CN" altLang="en-US"/>
          </a:p>
        </p:txBody>
      </p:sp>
      <p:sp>
        <p:nvSpPr>
          <p:cNvPr id="5" name="页脚占位符 4">
            <a:extLst>
              <a:ext uri="{FF2B5EF4-FFF2-40B4-BE49-F238E27FC236}">
                <a16:creationId xmlns="" xmlns:a16="http://schemas.microsoft.com/office/drawing/2014/main" id="{0901B259-25F3-41CD-B544-193A1F0096C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 xmlns:a16="http://schemas.microsoft.com/office/drawing/2014/main" id="{98A134A9-19D3-4B69-BE26-232CFE0EC3B2}"/>
              </a:ext>
            </a:extLst>
          </p:cNvPr>
          <p:cNvSpPr>
            <a:spLocks noGrp="1"/>
          </p:cNvSpPr>
          <p:nvPr>
            <p:ph type="sldNum" sz="quarter" idx="12"/>
          </p:nvPr>
        </p:nvSpPr>
        <p:spPr/>
        <p:txBody>
          <a:bodyPr/>
          <a:lstStyle/>
          <a:p>
            <a:fld id="{0609F168-13BC-459F-A96A-CF3855F98CF4}" type="slidenum">
              <a:rPr lang="zh-CN" altLang="en-US" smtClean="0"/>
              <a:pPr/>
              <a:t>‹#›</a:t>
            </a:fld>
            <a:endParaRPr lang="zh-CN" altLang="en-US"/>
          </a:p>
        </p:txBody>
      </p:sp>
    </p:spTree>
    <p:extLst>
      <p:ext uri="{BB962C8B-B14F-4D97-AF65-F5344CB8AC3E}">
        <p14:creationId xmlns="" xmlns:p14="http://schemas.microsoft.com/office/powerpoint/2010/main" val="676815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084E4DC6-2AF8-46BF-9E92-6C22A403EA09}"/>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 xmlns:a16="http://schemas.microsoft.com/office/drawing/2014/main" id="{E71BA456-6257-4A94-A5A2-F227C36ADB08}"/>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 xmlns:a16="http://schemas.microsoft.com/office/drawing/2014/main" id="{F9B7E38E-6C06-4CEA-A993-AE3CF704CD50}"/>
              </a:ext>
            </a:extLst>
          </p:cNvPr>
          <p:cNvSpPr>
            <a:spLocks noGrp="1"/>
          </p:cNvSpPr>
          <p:nvPr>
            <p:ph type="dt" sz="half" idx="10"/>
          </p:nvPr>
        </p:nvSpPr>
        <p:spPr/>
        <p:txBody>
          <a:bodyPr/>
          <a:lstStyle/>
          <a:p>
            <a:fld id="{5B7A10BA-33A6-4756-8B2D-5D18A465A631}" type="datetimeFigureOut">
              <a:rPr lang="zh-CN" altLang="en-US" smtClean="0"/>
              <a:pPr/>
              <a:t>2020/7/21</a:t>
            </a:fld>
            <a:endParaRPr lang="zh-CN" altLang="en-US"/>
          </a:p>
        </p:txBody>
      </p:sp>
      <p:sp>
        <p:nvSpPr>
          <p:cNvPr id="5" name="页脚占位符 4">
            <a:extLst>
              <a:ext uri="{FF2B5EF4-FFF2-40B4-BE49-F238E27FC236}">
                <a16:creationId xmlns="" xmlns:a16="http://schemas.microsoft.com/office/drawing/2014/main" id="{DBEC68FA-06B0-44D0-AB17-08D49BF9246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 xmlns:a16="http://schemas.microsoft.com/office/drawing/2014/main" id="{4503E2CA-9F7C-464F-9683-93B7EC66B79A}"/>
              </a:ext>
            </a:extLst>
          </p:cNvPr>
          <p:cNvSpPr>
            <a:spLocks noGrp="1"/>
          </p:cNvSpPr>
          <p:nvPr>
            <p:ph type="sldNum" sz="quarter" idx="12"/>
          </p:nvPr>
        </p:nvSpPr>
        <p:spPr/>
        <p:txBody>
          <a:bodyPr/>
          <a:lstStyle/>
          <a:p>
            <a:fld id="{0609F168-13BC-459F-A96A-CF3855F98CF4}" type="slidenum">
              <a:rPr lang="zh-CN" altLang="en-US" smtClean="0"/>
              <a:pPr/>
              <a:t>‹#›</a:t>
            </a:fld>
            <a:endParaRPr lang="zh-CN" altLang="en-US"/>
          </a:p>
        </p:txBody>
      </p:sp>
    </p:spTree>
    <p:extLst>
      <p:ext uri="{BB962C8B-B14F-4D97-AF65-F5344CB8AC3E}">
        <p14:creationId xmlns="" xmlns:p14="http://schemas.microsoft.com/office/powerpoint/2010/main" val="1796762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 xmlns:a16="http://schemas.microsoft.com/office/drawing/2014/main" id="{C3E673CF-C676-463D-960D-3AEB314E07EF}"/>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 xmlns:a16="http://schemas.microsoft.com/office/drawing/2014/main" id="{DE567680-722E-4143-80AF-22FE273E25F5}"/>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 xmlns:a16="http://schemas.microsoft.com/office/drawing/2014/main" id="{775E0B45-1EF1-434A-BDB1-13614F63DAA1}"/>
              </a:ext>
            </a:extLst>
          </p:cNvPr>
          <p:cNvSpPr>
            <a:spLocks noGrp="1"/>
          </p:cNvSpPr>
          <p:nvPr>
            <p:ph type="dt" sz="half" idx="10"/>
          </p:nvPr>
        </p:nvSpPr>
        <p:spPr/>
        <p:txBody>
          <a:bodyPr/>
          <a:lstStyle/>
          <a:p>
            <a:fld id="{5B7A10BA-33A6-4756-8B2D-5D18A465A631}" type="datetimeFigureOut">
              <a:rPr lang="zh-CN" altLang="en-US" smtClean="0"/>
              <a:pPr/>
              <a:t>2020/7/21</a:t>
            </a:fld>
            <a:endParaRPr lang="zh-CN" altLang="en-US"/>
          </a:p>
        </p:txBody>
      </p:sp>
      <p:sp>
        <p:nvSpPr>
          <p:cNvPr id="5" name="页脚占位符 4">
            <a:extLst>
              <a:ext uri="{FF2B5EF4-FFF2-40B4-BE49-F238E27FC236}">
                <a16:creationId xmlns="" xmlns:a16="http://schemas.microsoft.com/office/drawing/2014/main" id="{D15C0DA1-A176-4D26-B436-E47CFD08FF1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 xmlns:a16="http://schemas.microsoft.com/office/drawing/2014/main" id="{5A600D1F-265B-4D22-8AA0-F18D17707DBD}"/>
              </a:ext>
            </a:extLst>
          </p:cNvPr>
          <p:cNvSpPr>
            <a:spLocks noGrp="1"/>
          </p:cNvSpPr>
          <p:nvPr>
            <p:ph type="sldNum" sz="quarter" idx="12"/>
          </p:nvPr>
        </p:nvSpPr>
        <p:spPr/>
        <p:txBody>
          <a:bodyPr/>
          <a:lstStyle/>
          <a:p>
            <a:fld id="{0609F168-13BC-459F-A96A-CF3855F98CF4}" type="slidenum">
              <a:rPr lang="zh-CN" altLang="en-US" smtClean="0"/>
              <a:pPr/>
              <a:t>‹#›</a:t>
            </a:fld>
            <a:endParaRPr lang="zh-CN" altLang="en-US"/>
          </a:p>
        </p:txBody>
      </p:sp>
    </p:spTree>
    <p:extLst>
      <p:ext uri="{BB962C8B-B14F-4D97-AF65-F5344CB8AC3E}">
        <p14:creationId xmlns="" xmlns:p14="http://schemas.microsoft.com/office/powerpoint/2010/main" val="27695199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hasCustomPrompt="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Tree>
    <p:extLst>
      <p:ext uri="{BB962C8B-B14F-4D97-AF65-F5344CB8AC3E}">
        <p14:creationId xmlns="" xmlns:p14="http://schemas.microsoft.com/office/powerpoint/2010/main" val="31361232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079500"/>
          </a:xfrm>
          <a:prstGeom prst="rect">
            <a:avLst/>
          </a:prstGeom>
        </p:spPr>
        <p:txBody>
          <a:bodyPr/>
          <a:lstStyle/>
          <a:p>
            <a:r>
              <a:rPr lang="zh-CN" altLang="en-US"/>
              <a:t>单击此处编辑母版标题样式</a:t>
            </a:r>
          </a:p>
        </p:txBody>
      </p:sp>
      <p:sp>
        <p:nvSpPr>
          <p:cNvPr id="3" name="内容占位符 2"/>
          <p:cNvSpPr>
            <a:spLocks noGrp="1"/>
          </p:cNvSpPr>
          <p:nvPr>
            <p:ph idx="1" hasCustomPrompt="1"/>
          </p:nvPr>
        </p:nvSpPr>
        <p:spPr>
          <a:xfrm>
            <a:off x="838200" y="1619250"/>
            <a:ext cx="10515600" cy="4557713"/>
          </a:xfrm>
          <a:prstGeom prst="rect">
            <a:avLst/>
          </a:prstGeo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 xmlns:p14="http://schemas.microsoft.com/office/powerpoint/2010/main" val="24820545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a:t>单击此处编辑母版标题样式</a:t>
            </a:r>
          </a:p>
        </p:txBody>
      </p:sp>
      <p:sp>
        <p:nvSpPr>
          <p:cNvPr id="3" name="文本占位符 2"/>
          <p:cNvSpPr>
            <a:spLocks noGrp="1"/>
          </p:cNvSpPr>
          <p:nvPr>
            <p:ph type="body" idx="1" hasCustomPrompt="1"/>
          </p:nvPr>
        </p:nvSpPr>
        <p:spPr>
          <a:xfrm>
            <a:off x="831850" y="4589463"/>
            <a:ext cx="105156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编辑母版文本样式</a:t>
            </a:r>
          </a:p>
        </p:txBody>
      </p:sp>
    </p:spTree>
    <p:extLst>
      <p:ext uri="{BB962C8B-B14F-4D97-AF65-F5344CB8AC3E}">
        <p14:creationId xmlns="" xmlns:p14="http://schemas.microsoft.com/office/powerpoint/2010/main" val="39111815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079500"/>
          </a:xfrm>
          <a:prstGeom prst="rect">
            <a:avLst/>
          </a:prstGeom>
        </p:spPr>
        <p:txBody>
          <a:bodyPr/>
          <a:lstStyle/>
          <a:p>
            <a:r>
              <a:rPr lang="zh-CN" altLang="en-US"/>
              <a:t>单击此处编辑母版标题样式</a:t>
            </a:r>
          </a:p>
        </p:txBody>
      </p:sp>
      <p:sp>
        <p:nvSpPr>
          <p:cNvPr id="3" name="内容占位符 2"/>
          <p:cNvSpPr>
            <a:spLocks noGrp="1"/>
          </p:cNvSpPr>
          <p:nvPr>
            <p:ph sz="half" idx="1" hasCustomPrompt="1"/>
          </p:nvPr>
        </p:nvSpPr>
        <p:spPr>
          <a:xfrm>
            <a:off x="838200" y="1619250"/>
            <a:ext cx="5181600" cy="4557713"/>
          </a:xfrm>
          <a:prstGeom prst="rect">
            <a:avLst/>
          </a:prstGeo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hasCustomPrompt="1"/>
          </p:nvPr>
        </p:nvSpPr>
        <p:spPr>
          <a:xfrm>
            <a:off x="6172200" y="1619250"/>
            <a:ext cx="5181600" cy="4557713"/>
          </a:xfrm>
          <a:prstGeom prst="rect">
            <a:avLst/>
          </a:prstGeo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 xmlns:p14="http://schemas.microsoft.com/office/powerpoint/2010/main" val="26962803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a:t>单击此处编辑母版标题样式</a:t>
            </a:r>
          </a:p>
        </p:txBody>
      </p:sp>
      <p:sp>
        <p:nvSpPr>
          <p:cNvPr id="3" name="文本占位符 2"/>
          <p:cNvSpPr>
            <a:spLocks noGrp="1"/>
          </p:cNvSpPr>
          <p:nvPr>
            <p:ph type="body" idx="1" hasCustomPrompt="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hasCustomPrompt="1"/>
          </p:nvPr>
        </p:nvSpPr>
        <p:spPr>
          <a:xfrm>
            <a:off x="839788" y="2505075"/>
            <a:ext cx="5157787" cy="3684588"/>
          </a:xfrm>
          <a:prstGeom prst="rect">
            <a:avLst/>
          </a:prstGeo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hasCustomPrompt="1"/>
          </p:nvPr>
        </p:nvSpPr>
        <p:spPr>
          <a:xfrm>
            <a:off x="6172200" y="2505075"/>
            <a:ext cx="5183188" cy="3684588"/>
          </a:xfrm>
          <a:prstGeom prst="rect">
            <a:avLst/>
          </a:prstGeo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 xmlns:p14="http://schemas.microsoft.com/office/powerpoint/2010/main" val="6878262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079500"/>
          </a:xfrm>
          <a:prstGeom prst="rect">
            <a:avLst/>
          </a:prstGeom>
        </p:spPr>
        <p:txBody>
          <a:bodyPr/>
          <a:lstStyle/>
          <a:p>
            <a:r>
              <a:rPr lang="zh-CN" altLang="en-US"/>
              <a:t>单击此处编辑母版标题样式</a:t>
            </a:r>
          </a:p>
        </p:txBody>
      </p:sp>
    </p:spTree>
    <p:extLst>
      <p:ext uri="{BB962C8B-B14F-4D97-AF65-F5344CB8AC3E}">
        <p14:creationId xmlns="" xmlns:p14="http://schemas.microsoft.com/office/powerpoint/2010/main" val="33230276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19346739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内容占位符 2"/>
          <p:cNvSpPr>
            <a:spLocks noGrp="1"/>
          </p:cNvSpPr>
          <p:nvPr>
            <p:ph idx="1" hasCustomPrompt="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hasCustomPrompt="1"/>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Tree>
    <p:extLst>
      <p:ext uri="{BB962C8B-B14F-4D97-AF65-F5344CB8AC3E}">
        <p14:creationId xmlns="" xmlns:p14="http://schemas.microsoft.com/office/powerpoint/2010/main" val="631363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4A00E6D2-18D8-4120-9199-594B117804D1}"/>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 xmlns:a16="http://schemas.microsoft.com/office/drawing/2014/main" id="{47D1DE74-CF0E-4553-B16B-7250F6A9BB45}"/>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 xmlns:a16="http://schemas.microsoft.com/office/drawing/2014/main" id="{51CA7C27-44DF-4856-829B-7F4251D80BA4}"/>
              </a:ext>
            </a:extLst>
          </p:cNvPr>
          <p:cNvSpPr>
            <a:spLocks noGrp="1"/>
          </p:cNvSpPr>
          <p:nvPr>
            <p:ph type="dt" sz="half" idx="10"/>
          </p:nvPr>
        </p:nvSpPr>
        <p:spPr/>
        <p:txBody>
          <a:bodyPr/>
          <a:lstStyle/>
          <a:p>
            <a:fld id="{5B7A10BA-33A6-4756-8B2D-5D18A465A631}" type="datetimeFigureOut">
              <a:rPr lang="zh-CN" altLang="en-US" smtClean="0"/>
              <a:pPr/>
              <a:t>2020/7/21</a:t>
            </a:fld>
            <a:endParaRPr lang="zh-CN" altLang="en-US"/>
          </a:p>
        </p:txBody>
      </p:sp>
      <p:sp>
        <p:nvSpPr>
          <p:cNvPr id="5" name="页脚占位符 4">
            <a:extLst>
              <a:ext uri="{FF2B5EF4-FFF2-40B4-BE49-F238E27FC236}">
                <a16:creationId xmlns="" xmlns:a16="http://schemas.microsoft.com/office/drawing/2014/main" id="{162A47B6-8E71-48D1-B939-60B5B47A1939}"/>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 xmlns:a16="http://schemas.microsoft.com/office/drawing/2014/main" id="{EA0908F8-0AA6-4EB6-86FC-CECA311FBC45}"/>
              </a:ext>
            </a:extLst>
          </p:cNvPr>
          <p:cNvSpPr>
            <a:spLocks noGrp="1"/>
          </p:cNvSpPr>
          <p:nvPr>
            <p:ph type="sldNum" sz="quarter" idx="12"/>
          </p:nvPr>
        </p:nvSpPr>
        <p:spPr/>
        <p:txBody>
          <a:bodyPr/>
          <a:lstStyle/>
          <a:p>
            <a:fld id="{0609F168-13BC-459F-A96A-CF3855F98CF4}" type="slidenum">
              <a:rPr lang="zh-CN" altLang="en-US" smtClean="0"/>
              <a:pPr/>
              <a:t>‹#›</a:t>
            </a:fld>
            <a:endParaRPr lang="zh-CN" altLang="en-US"/>
          </a:p>
        </p:txBody>
      </p:sp>
    </p:spTree>
    <p:extLst>
      <p:ext uri="{BB962C8B-B14F-4D97-AF65-F5344CB8AC3E}">
        <p14:creationId xmlns="" xmlns:p14="http://schemas.microsoft.com/office/powerpoint/2010/main" val="6367601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hasCustomPrompt="1"/>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Tree>
    <p:extLst>
      <p:ext uri="{BB962C8B-B14F-4D97-AF65-F5344CB8AC3E}">
        <p14:creationId xmlns="" xmlns:p14="http://schemas.microsoft.com/office/powerpoint/2010/main" val="231192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0795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hasCustomPrompt="1"/>
          </p:nvPr>
        </p:nvSpPr>
        <p:spPr>
          <a:xfrm>
            <a:off x="838200" y="1619250"/>
            <a:ext cx="10515600" cy="4557713"/>
          </a:xfrm>
          <a:prstGeom prst="rect">
            <a:avLst/>
          </a:prstGeo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 xmlns:p14="http://schemas.microsoft.com/office/powerpoint/2010/main" val="29607931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hasCustomPrompt="1"/>
          </p:nvPr>
        </p:nvSpPr>
        <p:spPr>
          <a:xfrm>
            <a:off x="838200" y="365125"/>
            <a:ext cx="7734300" cy="5811838"/>
          </a:xfrm>
          <a:prstGeom prst="rect">
            <a:avLst/>
          </a:prstGeo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 xmlns:p14="http://schemas.microsoft.com/office/powerpoint/2010/main" val="7500769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Tree>
    <p:extLst>
      <p:ext uri="{BB962C8B-B14F-4D97-AF65-F5344CB8AC3E}">
        <p14:creationId xmlns="" xmlns:p14="http://schemas.microsoft.com/office/powerpoint/2010/main" val="175195211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hasCustomPrompt="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 xmlns:p14="http://schemas.microsoft.com/office/powerpoint/2010/main" val="22546759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编辑母版文本样式</a:t>
            </a:r>
          </a:p>
        </p:txBody>
      </p:sp>
    </p:spTree>
    <p:extLst>
      <p:ext uri="{BB962C8B-B14F-4D97-AF65-F5344CB8AC3E}">
        <p14:creationId xmlns="" xmlns:p14="http://schemas.microsoft.com/office/powerpoint/2010/main" val="83736624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hasCustomPrompt="1"/>
          </p:nvPr>
        </p:nvSpPr>
        <p:spPr>
          <a:xfrm>
            <a:off x="838200" y="1619250"/>
            <a:ext cx="5181600" cy="4557713"/>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hasCustomPrompt="1"/>
          </p:nvPr>
        </p:nvSpPr>
        <p:spPr>
          <a:xfrm>
            <a:off x="6172200" y="1619250"/>
            <a:ext cx="5181600" cy="4557713"/>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 xmlns:p14="http://schemas.microsoft.com/office/powerpoint/2010/main" val="109855174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 xmlns:p14="http://schemas.microsoft.com/office/powerpoint/2010/main" val="391565754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Tree>
    <p:extLst>
      <p:ext uri="{BB962C8B-B14F-4D97-AF65-F5344CB8AC3E}">
        <p14:creationId xmlns="" xmlns:p14="http://schemas.microsoft.com/office/powerpoint/2010/main" val="21323903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3573559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5821EEB4-93BA-4659-AC1F-910F75E03801}"/>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 xmlns:a16="http://schemas.microsoft.com/office/drawing/2014/main" id="{9FC4FEA9-1FE9-4ADE-94AF-294B3700C9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 xmlns:a16="http://schemas.microsoft.com/office/drawing/2014/main" id="{CC75303F-1ECA-484C-999C-3C752B800F0F}"/>
              </a:ext>
            </a:extLst>
          </p:cNvPr>
          <p:cNvSpPr>
            <a:spLocks noGrp="1"/>
          </p:cNvSpPr>
          <p:nvPr>
            <p:ph type="dt" sz="half" idx="10"/>
          </p:nvPr>
        </p:nvSpPr>
        <p:spPr/>
        <p:txBody>
          <a:bodyPr/>
          <a:lstStyle/>
          <a:p>
            <a:fld id="{5B7A10BA-33A6-4756-8B2D-5D18A465A631}" type="datetimeFigureOut">
              <a:rPr lang="zh-CN" altLang="en-US" smtClean="0"/>
              <a:pPr/>
              <a:t>2020/7/21</a:t>
            </a:fld>
            <a:endParaRPr lang="zh-CN" altLang="en-US"/>
          </a:p>
        </p:txBody>
      </p:sp>
      <p:sp>
        <p:nvSpPr>
          <p:cNvPr id="5" name="页脚占位符 4">
            <a:extLst>
              <a:ext uri="{FF2B5EF4-FFF2-40B4-BE49-F238E27FC236}">
                <a16:creationId xmlns="" xmlns:a16="http://schemas.microsoft.com/office/drawing/2014/main" id="{3594CDAD-C14B-4115-8511-48BDBEB0B66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 xmlns:a16="http://schemas.microsoft.com/office/drawing/2014/main" id="{AA7F55EA-96AE-4AB4-B2A0-E6BF8B5D2854}"/>
              </a:ext>
            </a:extLst>
          </p:cNvPr>
          <p:cNvSpPr>
            <a:spLocks noGrp="1"/>
          </p:cNvSpPr>
          <p:nvPr>
            <p:ph type="sldNum" sz="quarter" idx="12"/>
          </p:nvPr>
        </p:nvSpPr>
        <p:spPr/>
        <p:txBody>
          <a:bodyPr/>
          <a:lstStyle/>
          <a:p>
            <a:fld id="{0609F168-13BC-459F-A96A-CF3855F98CF4}" type="slidenum">
              <a:rPr lang="zh-CN" altLang="en-US" smtClean="0"/>
              <a:pPr/>
              <a:t>‹#›</a:t>
            </a:fld>
            <a:endParaRPr lang="zh-CN" altLang="en-US"/>
          </a:p>
        </p:txBody>
      </p:sp>
    </p:spTree>
    <p:extLst>
      <p:ext uri="{BB962C8B-B14F-4D97-AF65-F5344CB8AC3E}">
        <p14:creationId xmlns="" xmlns:p14="http://schemas.microsoft.com/office/powerpoint/2010/main" val="151540887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Tree>
    <p:extLst>
      <p:ext uri="{BB962C8B-B14F-4D97-AF65-F5344CB8AC3E}">
        <p14:creationId xmlns="" xmlns:p14="http://schemas.microsoft.com/office/powerpoint/2010/main" val="186925146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Tree>
    <p:extLst>
      <p:ext uri="{BB962C8B-B14F-4D97-AF65-F5344CB8AC3E}">
        <p14:creationId xmlns="" xmlns:p14="http://schemas.microsoft.com/office/powerpoint/2010/main" val="28809947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 xmlns:p14="http://schemas.microsoft.com/office/powerpoint/2010/main" val="210572640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 xmlns:p14="http://schemas.microsoft.com/office/powerpoint/2010/main" val="6166454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图文排版6">
    <p:spTree>
      <p:nvGrpSpPr>
        <p:cNvPr id="1" name=""/>
        <p:cNvGrpSpPr/>
        <p:nvPr/>
      </p:nvGrpSpPr>
      <p:grpSpPr>
        <a:xfrm>
          <a:off x="0" y="0"/>
          <a:ext cx="0" cy="0"/>
          <a:chOff x="0" y="0"/>
          <a:chExt cx="0" cy="0"/>
        </a:xfrm>
      </p:grpSpPr>
      <p:sp>
        <p:nvSpPr>
          <p:cNvPr id="7" name="文本占位符 6"/>
          <p:cNvSpPr>
            <a:spLocks noGrp="1"/>
          </p:cNvSpPr>
          <p:nvPr>
            <p:ph type="body" sz="quarter" idx="10" hasCustomPrompt="1"/>
          </p:nvPr>
        </p:nvSpPr>
        <p:spPr>
          <a:xfrm>
            <a:off x="169886" y="367498"/>
            <a:ext cx="5638800" cy="723900"/>
          </a:xfrm>
          <a:prstGeom prst="rect">
            <a:avLst/>
          </a:prstGeom>
        </p:spPr>
        <p:txBody>
          <a:bodyPr anchor="ctr" anchorCtr="0">
            <a:normAutofit/>
          </a:bodyPr>
          <a:lstStyle>
            <a:lvl1pPr marL="0" indent="0" algn="l" defTabSz="914400" rtl="0" eaLnBrk="1" latinLnBrk="0" hangingPunct="1">
              <a:buNone/>
              <a:defRPr lang="zh-CN" altLang="en-US" sz="3200" b="1" kern="1200" dirty="0" smtClean="0">
                <a:solidFill>
                  <a:schemeClr val="tx1">
                    <a:lumMod val="75000"/>
                    <a:lumOff val="25000"/>
                  </a:schemeClr>
                </a:solidFill>
                <a:latin typeface="+mj-ea"/>
                <a:ea typeface="+mj-ea"/>
                <a:cs typeface="+mn-cs"/>
              </a:defRPr>
            </a:lvl1pPr>
          </a:lstStyle>
          <a:p>
            <a:pPr lvl="0"/>
            <a:r>
              <a:rPr lang="zh-CN" altLang="en-US" dirty="0"/>
              <a:t>点击此处添加标题</a:t>
            </a:r>
          </a:p>
        </p:txBody>
      </p:sp>
      <p:sp>
        <p:nvSpPr>
          <p:cNvPr id="10" name="任意多边形: 形状 9"/>
          <p:cNvSpPr/>
          <p:nvPr userDrawn="1"/>
        </p:nvSpPr>
        <p:spPr>
          <a:xfrm>
            <a:off x="0" y="496086"/>
            <a:ext cx="169886" cy="466725"/>
          </a:xfrm>
          <a:custGeom>
            <a:avLst/>
            <a:gdLst>
              <a:gd name="connsiteX0" fmla="*/ 0 w 169886"/>
              <a:gd name="connsiteY0" fmla="*/ 0 h 466725"/>
              <a:gd name="connsiteX1" fmla="*/ 111149 w 169886"/>
              <a:gd name="connsiteY1" fmla="*/ 0 h 466725"/>
              <a:gd name="connsiteX2" fmla="*/ 169886 w 169886"/>
              <a:gd name="connsiteY2" fmla="*/ 58737 h 466725"/>
              <a:gd name="connsiteX3" fmla="*/ 169886 w 169886"/>
              <a:gd name="connsiteY3" fmla="*/ 407988 h 466725"/>
              <a:gd name="connsiteX4" fmla="*/ 111149 w 169886"/>
              <a:gd name="connsiteY4" fmla="*/ 466725 h 466725"/>
              <a:gd name="connsiteX5" fmla="*/ 0 w 169886"/>
              <a:gd name="connsiteY5" fmla="*/ 466725 h 466725"/>
              <a:gd name="connsiteX6" fmla="*/ 0 w 169886"/>
              <a:gd name="connsiteY6" fmla="*/ 0 h 466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9886" h="466725">
                <a:moveTo>
                  <a:pt x="0" y="0"/>
                </a:moveTo>
                <a:lnTo>
                  <a:pt x="111149" y="0"/>
                </a:lnTo>
                <a:cubicBezTo>
                  <a:pt x="143589" y="0"/>
                  <a:pt x="169886" y="26297"/>
                  <a:pt x="169886" y="58737"/>
                </a:cubicBezTo>
                <a:lnTo>
                  <a:pt x="169886" y="407988"/>
                </a:lnTo>
                <a:cubicBezTo>
                  <a:pt x="169886" y="440428"/>
                  <a:pt x="143589" y="466725"/>
                  <a:pt x="111149" y="466725"/>
                </a:cubicBezTo>
                <a:lnTo>
                  <a:pt x="0" y="466725"/>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图片占位符 11"/>
          <p:cNvSpPr>
            <a:spLocks noGrp="1"/>
          </p:cNvSpPr>
          <p:nvPr>
            <p:ph type="pic" sz="quarter" idx="11"/>
          </p:nvPr>
        </p:nvSpPr>
        <p:spPr>
          <a:xfrm>
            <a:off x="6594872" y="0"/>
            <a:ext cx="5597128" cy="6889858"/>
          </a:xfrm>
          <a:custGeom>
            <a:avLst/>
            <a:gdLst>
              <a:gd name="connsiteX0" fmla="*/ 3429001 w 5597128"/>
              <a:gd name="connsiteY0" fmla="*/ 0 h 6889858"/>
              <a:gd name="connsiteX1" fmla="*/ 5597128 w 5597128"/>
              <a:gd name="connsiteY1" fmla="*/ 0 h 6889858"/>
              <a:gd name="connsiteX2" fmla="*/ 5597128 w 5597128"/>
              <a:gd name="connsiteY2" fmla="*/ 6889858 h 6889858"/>
              <a:gd name="connsiteX3" fmla="*/ 3460857 w 5597128"/>
              <a:gd name="connsiteY3" fmla="*/ 6889858 h 6889858"/>
              <a:gd name="connsiteX4" fmla="*/ 0 w 5597128"/>
              <a:gd name="connsiteY4" fmla="*/ 3429001 h 68898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97128" h="6889858">
                <a:moveTo>
                  <a:pt x="3429001" y="0"/>
                </a:moveTo>
                <a:lnTo>
                  <a:pt x="5597128" y="0"/>
                </a:lnTo>
                <a:lnTo>
                  <a:pt x="5597128" y="6889858"/>
                </a:lnTo>
                <a:lnTo>
                  <a:pt x="3460857" y="6889858"/>
                </a:lnTo>
                <a:lnTo>
                  <a:pt x="0" y="3429001"/>
                </a:lnTo>
                <a:close/>
              </a:path>
            </a:pathLst>
          </a:custGeom>
        </p:spPr>
        <p:txBody>
          <a:bodyPr wrap="square">
            <a:noAutofit/>
          </a:bodyPr>
          <a:lstStyle/>
          <a:p>
            <a:endParaRPr lang="zh-CN" altLang="en-US"/>
          </a:p>
        </p:txBody>
      </p:sp>
    </p:spTree>
    <p:extLst>
      <p:ext uri="{BB962C8B-B14F-4D97-AF65-F5344CB8AC3E}">
        <p14:creationId xmlns="" xmlns:p14="http://schemas.microsoft.com/office/powerpoint/2010/main" val="2963824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63E0F5B7-DF73-4017-BC9B-D919E25EBFC0}"/>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 xmlns:a16="http://schemas.microsoft.com/office/drawing/2014/main" id="{9CAEC1B2-C4F2-458E-A104-4B2BE97A6B40}"/>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 xmlns:a16="http://schemas.microsoft.com/office/drawing/2014/main" id="{AC61B762-DE53-4926-9963-EC377B64684E}"/>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 xmlns:a16="http://schemas.microsoft.com/office/drawing/2014/main" id="{E326747D-5251-4354-BB27-23C3407EB008}"/>
              </a:ext>
            </a:extLst>
          </p:cNvPr>
          <p:cNvSpPr>
            <a:spLocks noGrp="1"/>
          </p:cNvSpPr>
          <p:nvPr>
            <p:ph type="dt" sz="half" idx="10"/>
          </p:nvPr>
        </p:nvSpPr>
        <p:spPr/>
        <p:txBody>
          <a:bodyPr/>
          <a:lstStyle/>
          <a:p>
            <a:fld id="{5B7A10BA-33A6-4756-8B2D-5D18A465A631}" type="datetimeFigureOut">
              <a:rPr lang="zh-CN" altLang="en-US" smtClean="0"/>
              <a:pPr/>
              <a:t>2020/7/21</a:t>
            </a:fld>
            <a:endParaRPr lang="zh-CN" altLang="en-US"/>
          </a:p>
        </p:txBody>
      </p:sp>
      <p:sp>
        <p:nvSpPr>
          <p:cNvPr id="6" name="页脚占位符 5">
            <a:extLst>
              <a:ext uri="{FF2B5EF4-FFF2-40B4-BE49-F238E27FC236}">
                <a16:creationId xmlns="" xmlns:a16="http://schemas.microsoft.com/office/drawing/2014/main" id="{2489F733-8DAD-4EAD-9347-B4212378E064}"/>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 xmlns:a16="http://schemas.microsoft.com/office/drawing/2014/main" id="{761D9B0A-A9AD-4F2D-838F-83EAC00814F6}"/>
              </a:ext>
            </a:extLst>
          </p:cNvPr>
          <p:cNvSpPr>
            <a:spLocks noGrp="1"/>
          </p:cNvSpPr>
          <p:nvPr>
            <p:ph type="sldNum" sz="quarter" idx="12"/>
          </p:nvPr>
        </p:nvSpPr>
        <p:spPr/>
        <p:txBody>
          <a:bodyPr/>
          <a:lstStyle/>
          <a:p>
            <a:fld id="{0609F168-13BC-459F-A96A-CF3855F98CF4}" type="slidenum">
              <a:rPr lang="zh-CN" altLang="en-US" smtClean="0"/>
              <a:pPr/>
              <a:t>‹#›</a:t>
            </a:fld>
            <a:endParaRPr lang="zh-CN" altLang="en-US"/>
          </a:p>
        </p:txBody>
      </p:sp>
    </p:spTree>
    <p:extLst>
      <p:ext uri="{BB962C8B-B14F-4D97-AF65-F5344CB8AC3E}">
        <p14:creationId xmlns="" xmlns:p14="http://schemas.microsoft.com/office/powerpoint/2010/main" val="1771984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43C6BFCE-90CF-4E6E-A80C-251136D006A0}"/>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 xmlns:a16="http://schemas.microsoft.com/office/drawing/2014/main" id="{7F2C66CE-FC39-4B65-8A82-0638FC0CF1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 xmlns:a16="http://schemas.microsoft.com/office/drawing/2014/main" id="{1889077D-0820-47D1-88F4-B1DEA5664D22}"/>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 xmlns:a16="http://schemas.microsoft.com/office/drawing/2014/main" id="{ADA7AD76-52A4-4089-B323-11D5A42A94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 xmlns:a16="http://schemas.microsoft.com/office/drawing/2014/main" id="{588AAD7E-242A-4984-868C-0830E890D4E3}"/>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 xmlns:a16="http://schemas.microsoft.com/office/drawing/2014/main" id="{2EB1DB6E-D5CA-4D85-BDBC-D8875062E055}"/>
              </a:ext>
            </a:extLst>
          </p:cNvPr>
          <p:cNvSpPr>
            <a:spLocks noGrp="1"/>
          </p:cNvSpPr>
          <p:nvPr>
            <p:ph type="dt" sz="half" idx="10"/>
          </p:nvPr>
        </p:nvSpPr>
        <p:spPr/>
        <p:txBody>
          <a:bodyPr/>
          <a:lstStyle/>
          <a:p>
            <a:fld id="{5B7A10BA-33A6-4756-8B2D-5D18A465A631}" type="datetimeFigureOut">
              <a:rPr lang="zh-CN" altLang="en-US" smtClean="0"/>
              <a:pPr/>
              <a:t>2020/7/21</a:t>
            </a:fld>
            <a:endParaRPr lang="zh-CN" altLang="en-US"/>
          </a:p>
        </p:txBody>
      </p:sp>
      <p:sp>
        <p:nvSpPr>
          <p:cNvPr id="8" name="页脚占位符 7">
            <a:extLst>
              <a:ext uri="{FF2B5EF4-FFF2-40B4-BE49-F238E27FC236}">
                <a16:creationId xmlns="" xmlns:a16="http://schemas.microsoft.com/office/drawing/2014/main" id="{81DAAEDB-E288-4BCE-AC8A-E622C6D09FDD}"/>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 xmlns:a16="http://schemas.microsoft.com/office/drawing/2014/main" id="{9DEC07DE-C827-47B3-9C85-EF20B6000A08}"/>
              </a:ext>
            </a:extLst>
          </p:cNvPr>
          <p:cNvSpPr>
            <a:spLocks noGrp="1"/>
          </p:cNvSpPr>
          <p:nvPr>
            <p:ph type="sldNum" sz="quarter" idx="12"/>
          </p:nvPr>
        </p:nvSpPr>
        <p:spPr/>
        <p:txBody>
          <a:bodyPr/>
          <a:lstStyle/>
          <a:p>
            <a:fld id="{0609F168-13BC-459F-A96A-CF3855F98CF4}" type="slidenum">
              <a:rPr lang="zh-CN" altLang="en-US" smtClean="0"/>
              <a:pPr/>
              <a:t>‹#›</a:t>
            </a:fld>
            <a:endParaRPr lang="zh-CN" altLang="en-US"/>
          </a:p>
        </p:txBody>
      </p:sp>
    </p:spTree>
    <p:extLst>
      <p:ext uri="{BB962C8B-B14F-4D97-AF65-F5344CB8AC3E}">
        <p14:creationId xmlns="" xmlns:p14="http://schemas.microsoft.com/office/powerpoint/2010/main" val="825145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24D4FE91-4BF9-4AF1-9895-0F24EC33D21D}"/>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 xmlns:a16="http://schemas.microsoft.com/office/drawing/2014/main" id="{63441245-3CBA-4C18-9092-C18BC2ECE389}"/>
              </a:ext>
            </a:extLst>
          </p:cNvPr>
          <p:cNvSpPr>
            <a:spLocks noGrp="1"/>
          </p:cNvSpPr>
          <p:nvPr>
            <p:ph type="dt" sz="half" idx="10"/>
          </p:nvPr>
        </p:nvSpPr>
        <p:spPr/>
        <p:txBody>
          <a:bodyPr/>
          <a:lstStyle/>
          <a:p>
            <a:fld id="{5B7A10BA-33A6-4756-8B2D-5D18A465A631}" type="datetimeFigureOut">
              <a:rPr lang="zh-CN" altLang="en-US" smtClean="0"/>
              <a:pPr/>
              <a:t>2020/7/21</a:t>
            </a:fld>
            <a:endParaRPr lang="zh-CN" altLang="en-US"/>
          </a:p>
        </p:txBody>
      </p:sp>
      <p:sp>
        <p:nvSpPr>
          <p:cNvPr id="4" name="页脚占位符 3">
            <a:extLst>
              <a:ext uri="{FF2B5EF4-FFF2-40B4-BE49-F238E27FC236}">
                <a16:creationId xmlns="" xmlns:a16="http://schemas.microsoft.com/office/drawing/2014/main" id="{8D66A370-16AD-4437-AD4F-3CD0B03683B2}"/>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 xmlns:a16="http://schemas.microsoft.com/office/drawing/2014/main" id="{234D72D4-EC08-4FC7-BF00-A6D5751F3D89}"/>
              </a:ext>
            </a:extLst>
          </p:cNvPr>
          <p:cNvSpPr>
            <a:spLocks noGrp="1"/>
          </p:cNvSpPr>
          <p:nvPr>
            <p:ph type="sldNum" sz="quarter" idx="12"/>
          </p:nvPr>
        </p:nvSpPr>
        <p:spPr/>
        <p:txBody>
          <a:bodyPr/>
          <a:lstStyle/>
          <a:p>
            <a:fld id="{0609F168-13BC-459F-A96A-CF3855F98CF4}" type="slidenum">
              <a:rPr lang="zh-CN" altLang="en-US" smtClean="0"/>
              <a:pPr/>
              <a:t>‹#›</a:t>
            </a:fld>
            <a:endParaRPr lang="zh-CN" altLang="en-US"/>
          </a:p>
        </p:txBody>
      </p:sp>
    </p:spTree>
    <p:extLst>
      <p:ext uri="{BB962C8B-B14F-4D97-AF65-F5344CB8AC3E}">
        <p14:creationId xmlns="" xmlns:p14="http://schemas.microsoft.com/office/powerpoint/2010/main" val="2801297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 xmlns:a16="http://schemas.microsoft.com/office/drawing/2014/main" id="{A3BD513E-CFB9-44EA-BFE9-1F1553D662A4}"/>
              </a:ext>
            </a:extLst>
          </p:cNvPr>
          <p:cNvSpPr>
            <a:spLocks noGrp="1"/>
          </p:cNvSpPr>
          <p:nvPr>
            <p:ph type="dt" sz="half" idx="10"/>
          </p:nvPr>
        </p:nvSpPr>
        <p:spPr/>
        <p:txBody>
          <a:bodyPr/>
          <a:lstStyle/>
          <a:p>
            <a:fld id="{5B7A10BA-33A6-4756-8B2D-5D18A465A631}" type="datetimeFigureOut">
              <a:rPr lang="zh-CN" altLang="en-US" smtClean="0"/>
              <a:pPr/>
              <a:t>2020/7/21</a:t>
            </a:fld>
            <a:endParaRPr lang="zh-CN" altLang="en-US"/>
          </a:p>
        </p:txBody>
      </p:sp>
      <p:sp>
        <p:nvSpPr>
          <p:cNvPr id="3" name="页脚占位符 2">
            <a:extLst>
              <a:ext uri="{FF2B5EF4-FFF2-40B4-BE49-F238E27FC236}">
                <a16:creationId xmlns="" xmlns:a16="http://schemas.microsoft.com/office/drawing/2014/main" id="{C1F78E73-F8DA-4971-B285-3F53DEFFB788}"/>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 xmlns:a16="http://schemas.microsoft.com/office/drawing/2014/main" id="{B5289DFA-CE22-42A4-83C9-3E264685D8C4}"/>
              </a:ext>
            </a:extLst>
          </p:cNvPr>
          <p:cNvSpPr>
            <a:spLocks noGrp="1"/>
          </p:cNvSpPr>
          <p:nvPr>
            <p:ph type="sldNum" sz="quarter" idx="12"/>
          </p:nvPr>
        </p:nvSpPr>
        <p:spPr/>
        <p:txBody>
          <a:bodyPr/>
          <a:lstStyle/>
          <a:p>
            <a:fld id="{0609F168-13BC-459F-A96A-CF3855F98CF4}" type="slidenum">
              <a:rPr lang="zh-CN" altLang="en-US" smtClean="0"/>
              <a:pPr/>
              <a:t>‹#›</a:t>
            </a:fld>
            <a:endParaRPr lang="zh-CN" altLang="en-US"/>
          </a:p>
        </p:txBody>
      </p:sp>
    </p:spTree>
    <p:extLst>
      <p:ext uri="{BB962C8B-B14F-4D97-AF65-F5344CB8AC3E}">
        <p14:creationId xmlns="" xmlns:p14="http://schemas.microsoft.com/office/powerpoint/2010/main" val="553549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C121CFCC-0436-400F-8BA3-928DF392EEE5}"/>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 xmlns:a16="http://schemas.microsoft.com/office/drawing/2014/main" id="{8674E042-A95F-4899-AD81-54E340B7C7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 xmlns:a16="http://schemas.microsoft.com/office/drawing/2014/main" id="{481E0675-D5AA-45A7-B5AA-7D546A2D3E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 xmlns:a16="http://schemas.microsoft.com/office/drawing/2014/main" id="{1AA87A58-51FE-447D-8926-C7DC383DB9DF}"/>
              </a:ext>
            </a:extLst>
          </p:cNvPr>
          <p:cNvSpPr>
            <a:spLocks noGrp="1"/>
          </p:cNvSpPr>
          <p:nvPr>
            <p:ph type="dt" sz="half" idx="10"/>
          </p:nvPr>
        </p:nvSpPr>
        <p:spPr/>
        <p:txBody>
          <a:bodyPr/>
          <a:lstStyle/>
          <a:p>
            <a:fld id="{5B7A10BA-33A6-4756-8B2D-5D18A465A631}" type="datetimeFigureOut">
              <a:rPr lang="zh-CN" altLang="en-US" smtClean="0"/>
              <a:pPr/>
              <a:t>2020/7/21</a:t>
            </a:fld>
            <a:endParaRPr lang="zh-CN" altLang="en-US"/>
          </a:p>
        </p:txBody>
      </p:sp>
      <p:sp>
        <p:nvSpPr>
          <p:cNvPr id="6" name="页脚占位符 5">
            <a:extLst>
              <a:ext uri="{FF2B5EF4-FFF2-40B4-BE49-F238E27FC236}">
                <a16:creationId xmlns="" xmlns:a16="http://schemas.microsoft.com/office/drawing/2014/main" id="{17BD3A36-71C1-4A53-93AC-AF29A2A06452}"/>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 xmlns:a16="http://schemas.microsoft.com/office/drawing/2014/main" id="{498CF406-7EE0-4E6C-B2A8-834EE209D399}"/>
              </a:ext>
            </a:extLst>
          </p:cNvPr>
          <p:cNvSpPr>
            <a:spLocks noGrp="1"/>
          </p:cNvSpPr>
          <p:nvPr>
            <p:ph type="sldNum" sz="quarter" idx="12"/>
          </p:nvPr>
        </p:nvSpPr>
        <p:spPr/>
        <p:txBody>
          <a:bodyPr/>
          <a:lstStyle/>
          <a:p>
            <a:fld id="{0609F168-13BC-459F-A96A-CF3855F98CF4}" type="slidenum">
              <a:rPr lang="zh-CN" altLang="en-US" smtClean="0"/>
              <a:pPr/>
              <a:t>‹#›</a:t>
            </a:fld>
            <a:endParaRPr lang="zh-CN" altLang="en-US"/>
          </a:p>
        </p:txBody>
      </p:sp>
    </p:spTree>
    <p:extLst>
      <p:ext uri="{BB962C8B-B14F-4D97-AF65-F5344CB8AC3E}">
        <p14:creationId xmlns="" xmlns:p14="http://schemas.microsoft.com/office/powerpoint/2010/main" val="582040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E96497B3-F8E0-4CBE-9DB8-DAB3BF26A5C0}"/>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 xmlns:a16="http://schemas.microsoft.com/office/drawing/2014/main" id="{B2CFFD70-57D2-456B-97F6-03F54C2FBD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 xmlns:a16="http://schemas.microsoft.com/office/drawing/2014/main" id="{D2179FC5-9909-4607-8677-23724C55B4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 xmlns:a16="http://schemas.microsoft.com/office/drawing/2014/main" id="{87CC6E5E-D33B-419A-98DC-7062BE7BEBA9}"/>
              </a:ext>
            </a:extLst>
          </p:cNvPr>
          <p:cNvSpPr>
            <a:spLocks noGrp="1"/>
          </p:cNvSpPr>
          <p:nvPr>
            <p:ph type="dt" sz="half" idx="10"/>
          </p:nvPr>
        </p:nvSpPr>
        <p:spPr/>
        <p:txBody>
          <a:bodyPr/>
          <a:lstStyle/>
          <a:p>
            <a:fld id="{5B7A10BA-33A6-4756-8B2D-5D18A465A631}" type="datetimeFigureOut">
              <a:rPr lang="zh-CN" altLang="en-US" smtClean="0"/>
              <a:pPr/>
              <a:t>2020/7/21</a:t>
            </a:fld>
            <a:endParaRPr lang="zh-CN" altLang="en-US"/>
          </a:p>
        </p:txBody>
      </p:sp>
      <p:sp>
        <p:nvSpPr>
          <p:cNvPr id="6" name="页脚占位符 5">
            <a:extLst>
              <a:ext uri="{FF2B5EF4-FFF2-40B4-BE49-F238E27FC236}">
                <a16:creationId xmlns="" xmlns:a16="http://schemas.microsoft.com/office/drawing/2014/main" id="{D16FBDD4-B5B0-4368-8A4C-B6693A8D08C2}"/>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 xmlns:a16="http://schemas.microsoft.com/office/drawing/2014/main" id="{1B36EFD3-3650-4B35-8A25-DE8D1B9F97D9}"/>
              </a:ext>
            </a:extLst>
          </p:cNvPr>
          <p:cNvSpPr>
            <a:spLocks noGrp="1"/>
          </p:cNvSpPr>
          <p:nvPr>
            <p:ph type="sldNum" sz="quarter" idx="12"/>
          </p:nvPr>
        </p:nvSpPr>
        <p:spPr/>
        <p:txBody>
          <a:bodyPr/>
          <a:lstStyle/>
          <a:p>
            <a:fld id="{0609F168-13BC-459F-A96A-CF3855F98CF4}" type="slidenum">
              <a:rPr lang="zh-CN" altLang="en-US" smtClean="0"/>
              <a:pPr/>
              <a:t>‹#›</a:t>
            </a:fld>
            <a:endParaRPr lang="zh-CN" altLang="en-US"/>
          </a:p>
        </p:txBody>
      </p:sp>
    </p:spTree>
    <p:extLst>
      <p:ext uri="{BB962C8B-B14F-4D97-AF65-F5344CB8AC3E}">
        <p14:creationId xmlns="" xmlns:p14="http://schemas.microsoft.com/office/powerpoint/2010/main" val="1939148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3.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 xmlns:a16="http://schemas.microsoft.com/office/drawing/2014/main" id="{DDD19E66-8448-4DF6-9708-F764ED8594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 xmlns:a16="http://schemas.microsoft.com/office/drawing/2014/main" id="{7A1A6C84-6890-43D3-AFAB-94714F401A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 xmlns:a16="http://schemas.microsoft.com/office/drawing/2014/main" id="{022A58C9-D197-4B3C-89EC-D69E34FE75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7A10BA-33A6-4756-8B2D-5D18A465A631}" type="datetimeFigureOut">
              <a:rPr lang="zh-CN" altLang="en-US" smtClean="0"/>
              <a:pPr/>
              <a:t>2020/7/21</a:t>
            </a:fld>
            <a:endParaRPr lang="zh-CN" altLang="en-US"/>
          </a:p>
        </p:txBody>
      </p:sp>
      <p:sp>
        <p:nvSpPr>
          <p:cNvPr id="5" name="页脚占位符 4">
            <a:extLst>
              <a:ext uri="{FF2B5EF4-FFF2-40B4-BE49-F238E27FC236}">
                <a16:creationId xmlns="" xmlns:a16="http://schemas.microsoft.com/office/drawing/2014/main" id="{36EE39EC-9DE5-4009-AD54-45FE753266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 xmlns:a16="http://schemas.microsoft.com/office/drawing/2014/main" id="{EDB9E668-2D01-4227-8873-03DA2C080C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09F168-13BC-459F-A96A-CF3855F98CF4}" type="slidenum">
              <a:rPr lang="zh-CN" altLang="en-US" smtClean="0"/>
              <a:pPr/>
              <a:t>‹#›</a:t>
            </a:fld>
            <a:endParaRPr lang="zh-CN" altLang="en-US"/>
          </a:p>
        </p:txBody>
      </p:sp>
    </p:spTree>
    <p:extLst>
      <p:ext uri="{BB962C8B-B14F-4D97-AF65-F5344CB8AC3E}">
        <p14:creationId xmlns="" xmlns:p14="http://schemas.microsoft.com/office/powerpoint/2010/main" val="23889333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pic>
        <p:nvPicPr>
          <p:cNvPr id="1026" name="图片 6"/>
          <p:cNvPicPr>
            <a:picLocks noChangeAspect="1" noChangeArrowheads="1"/>
          </p:cNvPicPr>
          <p:nvPr userDrawn="1"/>
        </p:nvPicPr>
        <p:blipFill>
          <a:blip r:embed="rId14" cstate="print">
            <a:extLst>
              <a:ext uri="{28A0092B-C50C-407E-A947-70E740481C1C}">
                <a14:useLocalDpi xmlns="" xmlns:a14="http://schemas.microsoft.com/office/drawing/2010/main" val="0"/>
              </a:ext>
            </a:extLst>
          </a:blip>
          <a:srcRect t="-2" b="39320"/>
          <a:stretch>
            <a:fillRect/>
          </a:stretch>
        </p:blipFill>
        <p:spPr bwMode="auto">
          <a:xfrm>
            <a:off x="0" y="0"/>
            <a:ext cx="12192000" cy="4159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051" name="矩形 7"/>
          <p:cNvSpPr>
            <a:spLocks noChangeArrowheads="1"/>
          </p:cNvSpPr>
          <p:nvPr userDrawn="1"/>
        </p:nvSpPr>
        <p:spPr bwMode="auto">
          <a:xfrm>
            <a:off x="0" y="0"/>
            <a:ext cx="12192000" cy="4159250"/>
          </a:xfrm>
          <a:prstGeom prst="rect">
            <a:avLst/>
          </a:prstGeom>
          <a:solidFill>
            <a:srgbClr val="354B5E">
              <a:alpha val="79999"/>
            </a:srgbClr>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eaLnBrk="1" hangingPunct="1">
              <a:buFont typeface="Arial" panose="020B0604020202020204" pitchFamily="34" charset="0"/>
              <a:buNone/>
              <a:defRPr/>
            </a:pPr>
            <a:endParaRPr lang="zh-CN" altLang="en-US">
              <a:solidFill>
                <a:srgbClr val="FFFFFF"/>
              </a:solidFill>
            </a:endParaRPr>
          </a:p>
        </p:txBody>
      </p:sp>
      <p:sp>
        <p:nvSpPr>
          <p:cNvPr id="2052" name="矩形 8"/>
          <p:cNvSpPr>
            <a:spLocks noChangeArrowheads="1"/>
          </p:cNvSpPr>
          <p:nvPr userDrawn="1"/>
        </p:nvSpPr>
        <p:spPr bwMode="auto">
          <a:xfrm>
            <a:off x="0" y="4087813"/>
            <a:ext cx="12192000" cy="71437"/>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eaLnBrk="1" hangingPunct="1">
              <a:buFont typeface="Arial" panose="020B0604020202020204" pitchFamily="34" charset="0"/>
              <a:buNone/>
              <a:defRPr/>
            </a:pPr>
            <a:endParaRPr lang="zh-CN" altLang="en-US">
              <a:solidFill>
                <a:srgbClr val="FFFFFF"/>
              </a:solidFill>
            </a:endParaRPr>
          </a:p>
        </p:txBody>
      </p:sp>
      <p:sp>
        <p:nvSpPr>
          <p:cNvPr id="2053" name="圆角矩形 9"/>
          <p:cNvSpPr>
            <a:spLocks noChangeAspect="1" noChangeArrowheads="1"/>
          </p:cNvSpPr>
          <p:nvPr userDrawn="1"/>
        </p:nvSpPr>
        <p:spPr bwMode="auto">
          <a:xfrm>
            <a:off x="5556250" y="3586163"/>
            <a:ext cx="1079500" cy="1079500"/>
          </a:xfrm>
          <a:prstGeom prst="roundRect">
            <a:avLst>
              <a:gd name="adj" fmla="val 50000"/>
            </a:avLst>
          </a:prstGeom>
          <a:solidFill>
            <a:schemeClr val="accent2"/>
          </a:solidFill>
          <a:ln>
            <a:noFill/>
          </a:ln>
          <a:extLst>
            <a:ext uri="{91240B29-F687-4F45-9708-019B960494DF}">
              <a14:hiddenLine xmlns="" xmlns:a14="http://schemas.microsoft.com/office/drawing/2010/main" w="9525">
                <a:solidFill>
                  <a:srgbClr val="000000"/>
                </a:solidFill>
                <a:round/>
              </a14:hiddenLine>
            </a:ext>
          </a:extLst>
        </p:spPr>
        <p:txBody>
          <a:bodyPr anchor="ct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eaLnBrk="1" hangingPunct="1">
              <a:buFont typeface="Arial" panose="020B0604020202020204" pitchFamily="34" charset="0"/>
              <a:buNone/>
              <a:defRPr/>
            </a:pPr>
            <a:endParaRPr lang="zh-CN" altLang="en-US">
              <a:solidFill>
                <a:srgbClr val="FFFFFF"/>
              </a:solidFill>
            </a:endParaRPr>
          </a:p>
        </p:txBody>
      </p:sp>
      <p:pic>
        <p:nvPicPr>
          <p:cNvPr id="15" name="图片 14" descr="中翰税务(透明横版）.png"/>
          <p:cNvPicPr>
            <a:picLocks noChangeAspect="1"/>
          </p:cNvPicPr>
          <p:nvPr userDrawn="1"/>
        </p:nvPicPr>
        <p:blipFill>
          <a:blip r:embed="rId15" cstate="print"/>
          <a:stretch>
            <a:fillRect/>
          </a:stretch>
        </p:blipFill>
        <p:spPr>
          <a:xfrm>
            <a:off x="10208705" y="6036905"/>
            <a:ext cx="1338008" cy="378217"/>
          </a:xfrm>
          <a:prstGeom prst="rect">
            <a:avLst/>
          </a:prstGeom>
        </p:spPr>
      </p:pic>
    </p:spTree>
    <p:extLst>
      <p:ext uri="{BB962C8B-B14F-4D97-AF65-F5344CB8AC3E}">
        <p14:creationId xmlns="" xmlns:p14="http://schemas.microsoft.com/office/powerpoint/2010/main" val="15490868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lnSpc>
          <a:spcPct val="90000"/>
        </a:lnSpc>
        <a:spcBef>
          <a:spcPct val="0"/>
        </a:spcBef>
        <a:spcAft>
          <a:spcPct val="0"/>
        </a:spcAft>
        <a:defRPr sz="4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2pPr>
      <a:lvl3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3pPr>
      <a:lvl4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4pPr>
      <a:lvl5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5pPr>
      <a:lvl6pPr marL="4572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6pPr>
      <a:lvl7pPr marL="9144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7pPr>
      <a:lvl8pPr marL="13716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8pPr>
      <a:lvl9pPr marL="18288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9pPr>
    </p:titleStyle>
    <p:bodyStyle>
      <a:lvl1pPr marL="228600" indent="-228600" algn="l" rtl="0" eaLnBrk="0" fontAlgn="base" hangingPunct="0">
        <a:lnSpc>
          <a:spcPct val="125000"/>
        </a:lnSpc>
        <a:spcBef>
          <a:spcPts val="1000"/>
        </a:spcBef>
        <a:spcAft>
          <a:spcPct val="0"/>
        </a:spcAft>
        <a:buFont typeface="Arial" panose="020B0604020202020204" pitchFamily="34" charset="0"/>
        <a:buChar char="•"/>
        <a:defRPr sz="2000" kern="1200">
          <a:solidFill>
            <a:schemeClr val="tx1"/>
          </a:solidFill>
          <a:latin typeface="+mn-lt"/>
          <a:ea typeface="+mn-ea"/>
          <a:cs typeface="+mn-cs"/>
        </a:defRPr>
      </a:lvl1pPr>
      <a:lvl2pPr marL="685800" indent="-228600" algn="l" rtl="0" eaLnBrk="0" fontAlgn="base" hangingPunct="0">
        <a:lnSpc>
          <a:spcPct val="125000"/>
        </a:lnSpc>
        <a:spcBef>
          <a:spcPts val="500"/>
        </a:spcBef>
        <a:spcAft>
          <a:spcPct val="0"/>
        </a:spcAft>
        <a:buFont typeface="Arial" panose="020B0604020202020204" pitchFamily="34" charset="0"/>
        <a:buChar char="•"/>
        <a:defRPr kern="1200">
          <a:solidFill>
            <a:schemeClr val="tx1"/>
          </a:solidFill>
          <a:latin typeface="+mn-lt"/>
          <a:ea typeface="+mn-ea"/>
          <a:cs typeface="+mn-cs"/>
        </a:defRPr>
      </a:lvl2pPr>
      <a:lvl3pPr marL="1143000" indent="-228600" algn="l" rtl="0" eaLnBrk="0" fontAlgn="base" hangingPunct="0">
        <a:lnSpc>
          <a:spcPct val="125000"/>
        </a:lnSpc>
        <a:spcBef>
          <a:spcPts val="5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indent="-228600" algn="l" rtl="0" eaLnBrk="0" fontAlgn="base" hangingPunct="0">
        <a:lnSpc>
          <a:spcPct val="125000"/>
        </a:lnSpc>
        <a:spcBef>
          <a:spcPts val="500"/>
        </a:spcBef>
        <a:spcAft>
          <a:spcPct val="0"/>
        </a:spcAft>
        <a:buFont typeface="Arial" panose="020B0604020202020204" pitchFamily="34" charset="0"/>
        <a:buChar char="•"/>
        <a:defRPr sz="1400" kern="1200">
          <a:solidFill>
            <a:schemeClr val="tx1"/>
          </a:solidFill>
          <a:latin typeface="+mn-lt"/>
          <a:ea typeface="+mn-ea"/>
          <a:cs typeface="+mn-cs"/>
        </a:defRPr>
      </a:lvl4pPr>
      <a:lvl5pPr marL="2057400" indent="-228600" algn="l" rtl="0" eaLnBrk="0" fontAlgn="base" hangingPunct="0">
        <a:lnSpc>
          <a:spcPct val="125000"/>
        </a:lnSpc>
        <a:spcBef>
          <a:spcPts val="500"/>
        </a:spcBef>
        <a:spcAft>
          <a:spcPct val="0"/>
        </a:spcAft>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grpSp>
        <p:nvGrpSpPr>
          <p:cNvPr id="3074" name="组合 6"/>
          <p:cNvGrpSpPr/>
          <p:nvPr userDrawn="1"/>
        </p:nvGrpSpPr>
        <p:grpSpPr bwMode="auto">
          <a:xfrm>
            <a:off x="479425" y="692150"/>
            <a:ext cx="179388" cy="630238"/>
            <a:chOff x="0" y="0"/>
            <a:chExt cx="180000" cy="630000"/>
          </a:xfrm>
        </p:grpSpPr>
        <p:sp>
          <p:nvSpPr>
            <p:cNvPr id="2" name="圆角矩形 7"/>
            <p:cNvSpPr>
              <a:spLocks noChangeArrowheads="1"/>
            </p:cNvSpPr>
            <p:nvPr userDrawn="1"/>
          </p:nvSpPr>
          <p:spPr bwMode="auto">
            <a:xfrm>
              <a:off x="0" y="0"/>
              <a:ext cx="180000" cy="179320"/>
            </a:xfrm>
            <a:prstGeom prst="roundRect">
              <a:avLst>
                <a:gd name="adj" fmla="val 16667"/>
              </a:avLst>
            </a:prstGeom>
            <a:solidFill>
              <a:schemeClr val="accent1"/>
            </a:solidFill>
            <a:ln>
              <a:noFill/>
            </a:ln>
            <a:extLst>
              <a:ext uri="{91240B29-F687-4F45-9708-019B960494DF}">
                <a14:hiddenLine xmlns="" xmlns:a14="http://schemas.microsoft.com/office/drawing/2010/main" w="9525">
                  <a:solidFill>
                    <a:srgbClr val="000000"/>
                  </a:solidFill>
                  <a:round/>
                </a14:hiddenLine>
              </a:ext>
            </a:extLst>
          </p:spPr>
          <p:txBody>
            <a:bodyPr anchor="ct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eaLnBrk="1" hangingPunct="1">
                <a:buFont typeface="Arial" panose="020B0604020202020204" pitchFamily="34" charset="0"/>
                <a:buNone/>
                <a:defRPr/>
              </a:pPr>
              <a:endParaRPr lang="zh-CN" altLang="en-US">
                <a:solidFill>
                  <a:srgbClr val="FFFFFF"/>
                </a:solidFill>
              </a:endParaRPr>
            </a:p>
          </p:txBody>
        </p:sp>
        <p:sp>
          <p:nvSpPr>
            <p:cNvPr id="3" name="圆角矩形 8"/>
            <p:cNvSpPr>
              <a:spLocks noChangeArrowheads="1"/>
            </p:cNvSpPr>
            <p:nvPr userDrawn="1"/>
          </p:nvSpPr>
          <p:spPr bwMode="auto">
            <a:xfrm>
              <a:off x="0" y="225340"/>
              <a:ext cx="180000" cy="179320"/>
            </a:xfrm>
            <a:prstGeom prst="roundRect">
              <a:avLst>
                <a:gd name="adj" fmla="val 16667"/>
              </a:avLst>
            </a:prstGeom>
            <a:solidFill>
              <a:schemeClr val="accent2"/>
            </a:solidFill>
            <a:ln>
              <a:noFill/>
            </a:ln>
            <a:extLst>
              <a:ext uri="{91240B29-F687-4F45-9708-019B960494DF}">
                <a14:hiddenLine xmlns="" xmlns:a14="http://schemas.microsoft.com/office/drawing/2010/main" w="9525">
                  <a:solidFill>
                    <a:srgbClr val="000000"/>
                  </a:solidFill>
                  <a:round/>
                </a14:hiddenLine>
              </a:ext>
            </a:extLst>
          </p:spPr>
          <p:txBody>
            <a:bodyPr anchor="ct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eaLnBrk="1" hangingPunct="1">
                <a:buFont typeface="Arial" panose="020B0604020202020204" pitchFamily="34" charset="0"/>
                <a:buNone/>
                <a:defRPr/>
              </a:pPr>
              <a:endParaRPr lang="zh-CN" altLang="en-US">
                <a:solidFill>
                  <a:srgbClr val="FFFFFF"/>
                </a:solidFill>
              </a:endParaRPr>
            </a:p>
          </p:txBody>
        </p:sp>
        <p:sp>
          <p:nvSpPr>
            <p:cNvPr id="5125" name="圆角矩形 9"/>
            <p:cNvSpPr>
              <a:spLocks noChangeArrowheads="1"/>
            </p:cNvSpPr>
            <p:nvPr userDrawn="1"/>
          </p:nvSpPr>
          <p:spPr bwMode="auto">
            <a:xfrm>
              <a:off x="0" y="450680"/>
              <a:ext cx="180000" cy="179320"/>
            </a:xfrm>
            <a:prstGeom prst="roundRect">
              <a:avLst>
                <a:gd name="adj" fmla="val 16667"/>
              </a:avLst>
            </a:prstGeom>
            <a:solidFill>
              <a:schemeClr val="accent1"/>
            </a:solidFill>
            <a:ln>
              <a:noFill/>
            </a:ln>
            <a:extLst>
              <a:ext uri="{91240B29-F687-4F45-9708-019B960494DF}">
                <a14:hiddenLine xmlns="" xmlns:a14="http://schemas.microsoft.com/office/drawing/2010/main" w="9525">
                  <a:solidFill>
                    <a:srgbClr val="000000"/>
                  </a:solidFill>
                  <a:round/>
                </a14:hiddenLine>
              </a:ext>
            </a:extLst>
          </p:spPr>
          <p:txBody>
            <a:bodyPr anchor="ct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fontAlgn="base">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eaLnBrk="1" hangingPunct="1">
                <a:buFont typeface="Arial" panose="020B0604020202020204" pitchFamily="34" charset="0"/>
                <a:buNone/>
                <a:defRPr/>
              </a:pPr>
              <a:endParaRPr lang="zh-CN" altLang="en-US">
                <a:solidFill>
                  <a:srgbClr val="FFFFFF"/>
                </a:solidFill>
              </a:endParaRPr>
            </a:p>
          </p:txBody>
        </p:sp>
      </p:grpSp>
      <p:sp>
        <p:nvSpPr>
          <p:cNvPr id="3075" name="标题占位符 1"/>
          <p:cNvSpPr>
            <a:spLocks noGrp="1" noChangeArrowheads="1"/>
          </p:cNvSpPr>
          <p:nvPr>
            <p:ph type="title"/>
          </p:nvPr>
        </p:nvSpPr>
        <p:spPr bwMode="auto">
          <a:xfrm>
            <a:off x="838200" y="365125"/>
            <a:ext cx="10515600" cy="1079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TW" altLang="zh-CN"/>
              <a:t>单击此处编辑母版标题样式</a:t>
            </a:r>
          </a:p>
        </p:txBody>
      </p:sp>
      <p:sp>
        <p:nvSpPr>
          <p:cNvPr id="3076" name="文本占位符 2"/>
          <p:cNvSpPr>
            <a:spLocks noGrp="1" noChangeArrowheads="1"/>
          </p:cNvSpPr>
          <p:nvPr>
            <p:ph type="body" idx="1"/>
          </p:nvPr>
        </p:nvSpPr>
        <p:spPr bwMode="auto">
          <a:xfrm>
            <a:off x="838200" y="1619250"/>
            <a:ext cx="10515600" cy="4557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TW" altLang="zh-CN"/>
              <a:t>单击此处编辑母版文本样式</a:t>
            </a:r>
          </a:p>
          <a:p>
            <a:pPr lvl="1"/>
            <a:r>
              <a:rPr lang="zh-TW" altLang="zh-CN"/>
              <a:t>第二级</a:t>
            </a:r>
          </a:p>
          <a:p>
            <a:pPr lvl="2"/>
            <a:r>
              <a:rPr lang="zh-TW" altLang="zh-CN"/>
              <a:t>第三级</a:t>
            </a:r>
          </a:p>
          <a:p>
            <a:pPr lvl="3"/>
            <a:r>
              <a:rPr lang="zh-TW" altLang="zh-CN"/>
              <a:t>第四级</a:t>
            </a:r>
          </a:p>
          <a:p>
            <a:pPr lvl="4"/>
            <a:r>
              <a:rPr lang="zh-TW" altLang="zh-CN"/>
              <a:t>第五级</a:t>
            </a:r>
          </a:p>
        </p:txBody>
      </p:sp>
      <p:pic>
        <p:nvPicPr>
          <p:cNvPr id="15" name="图片 14" descr="中翰税务(透明横版）.png"/>
          <p:cNvPicPr>
            <a:picLocks noChangeAspect="1"/>
          </p:cNvPicPr>
          <p:nvPr userDrawn="1"/>
        </p:nvPicPr>
        <p:blipFill>
          <a:blip r:embed="rId15" cstate="print"/>
          <a:stretch>
            <a:fillRect/>
          </a:stretch>
        </p:blipFill>
        <p:spPr>
          <a:xfrm>
            <a:off x="10208705" y="6036905"/>
            <a:ext cx="1338008" cy="378217"/>
          </a:xfrm>
          <a:prstGeom prst="rect">
            <a:avLst/>
          </a:prstGeom>
        </p:spPr>
      </p:pic>
    </p:spTree>
    <p:extLst>
      <p:ext uri="{BB962C8B-B14F-4D97-AF65-F5344CB8AC3E}">
        <p14:creationId xmlns="" xmlns:p14="http://schemas.microsoft.com/office/powerpoint/2010/main" val="129319984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rtl="0" eaLnBrk="0" fontAlgn="base" hangingPunct="0">
        <a:lnSpc>
          <a:spcPct val="90000"/>
        </a:lnSpc>
        <a:spcBef>
          <a:spcPct val="0"/>
        </a:spcBef>
        <a:spcAft>
          <a:spcPct val="0"/>
        </a:spcAft>
        <a:defRPr sz="4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2pPr>
      <a:lvl3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3pPr>
      <a:lvl4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4pPr>
      <a:lvl5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5pPr>
      <a:lvl6pPr marL="4572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6pPr>
      <a:lvl7pPr marL="9144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7pPr>
      <a:lvl8pPr marL="13716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8pPr>
      <a:lvl9pPr marL="18288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34" charset="-122"/>
        </a:defRPr>
      </a:lvl9pPr>
    </p:titleStyle>
    <p:bodyStyle>
      <a:lvl1pPr marL="228600" indent="-228600" algn="l" rtl="0" eaLnBrk="0" fontAlgn="base" hangingPunct="0">
        <a:lnSpc>
          <a:spcPct val="125000"/>
        </a:lnSpc>
        <a:spcBef>
          <a:spcPts val="1000"/>
        </a:spcBef>
        <a:spcAft>
          <a:spcPct val="0"/>
        </a:spcAft>
        <a:buFont typeface="Arial" panose="020B0604020202020204" pitchFamily="34" charset="0"/>
        <a:buChar char="•"/>
        <a:defRPr sz="2000" kern="1200">
          <a:solidFill>
            <a:schemeClr val="tx1"/>
          </a:solidFill>
          <a:latin typeface="+mn-lt"/>
          <a:ea typeface="+mn-ea"/>
          <a:cs typeface="+mn-cs"/>
        </a:defRPr>
      </a:lvl1pPr>
      <a:lvl2pPr marL="685800" indent="-228600" algn="l" rtl="0" eaLnBrk="0" fontAlgn="base" hangingPunct="0">
        <a:lnSpc>
          <a:spcPct val="125000"/>
        </a:lnSpc>
        <a:spcBef>
          <a:spcPts val="500"/>
        </a:spcBef>
        <a:spcAft>
          <a:spcPct val="0"/>
        </a:spcAft>
        <a:buFont typeface="Arial" panose="020B0604020202020204" pitchFamily="34" charset="0"/>
        <a:buChar char="•"/>
        <a:defRPr kern="1200">
          <a:solidFill>
            <a:schemeClr val="tx1"/>
          </a:solidFill>
          <a:latin typeface="+mn-lt"/>
          <a:ea typeface="+mn-ea"/>
          <a:cs typeface="+mn-cs"/>
        </a:defRPr>
      </a:lvl2pPr>
      <a:lvl3pPr marL="1143000" indent="-228600" algn="l" rtl="0" eaLnBrk="0" fontAlgn="base" hangingPunct="0">
        <a:lnSpc>
          <a:spcPct val="125000"/>
        </a:lnSpc>
        <a:spcBef>
          <a:spcPts val="5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indent="-228600" algn="l" rtl="0" eaLnBrk="0" fontAlgn="base" hangingPunct="0">
        <a:lnSpc>
          <a:spcPct val="125000"/>
        </a:lnSpc>
        <a:spcBef>
          <a:spcPts val="500"/>
        </a:spcBef>
        <a:spcAft>
          <a:spcPct val="0"/>
        </a:spcAft>
        <a:buFont typeface="Arial" panose="020B0604020202020204" pitchFamily="34" charset="0"/>
        <a:buChar char="•"/>
        <a:defRPr sz="1400" kern="1200">
          <a:solidFill>
            <a:schemeClr val="tx1"/>
          </a:solidFill>
          <a:latin typeface="+mn-lt"/>
          <a:ea typeface="+mn-ea"/>
          <a:cs typeface="+mn-cs"/>
        </a:defRPr>
      </a:lvl4pPr>
      <a:lvl5pPr marL="2057400" indent="-228600" algn="l" rtl="0" eaLnBrk="0" fontAlgn="base" hangingPunct="0">
        <a:lnSpc>
          <a:spcPct val="125000"/>
        </a:lnSpc>
        <a:spcBef>
          <a:spcPts val="500"/>
        </a:spcBef>
        <a:spcAft>
          <a:spcPct val="0"/>
        </a:spcAft>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14692" y="1352436"/>
            <a:ext cx="11263288" cy="2611234"/>
          </a:xfrm>
        </p:spPr>
        <p:txBody>
          <a:bodyPr/>
          <a:lstStyle/>
          <a:p>
            <a:pPr algn="ctr"/>
            <a:r>
              <a:rPr lang="zh-CN" altLang="en-US" b="1" dirty="0">
                <a:solidFill>
                  <a:schemeClr val="bg1"/>
                </a:solidFill>
              </a:rPr>
              <a:t/>
            </a:r>
            <a:br>
              <a:rPr lang="zh-CN" altLang="en-US" b="1" dirty="0">
                <a:solidFill>
                  <a:schemeClr val="bg1"/>
                </a:solidFill>
              </a:rPr>
            </a:br>
            <a:r>
              <a:rPr lang="zh-CN" altLang="en-US" b="1" dirty="0">
                <a:solidFill>
                  <a:schemeClr val="bg1"/>
                </a:solidFill>
              </a:rPr>
              <a:t/>
            </a:r>
            <a:br>
              <a:rPr lang="zh-CN" altLang="en-US" b="1" dirty="0">
                <a:solidFill>
                  <a:schemeClr val="bg1"/>
                </a:solidFill>
              </a:rPr>
            </a:br>
            <a:r>
              <a:rPr lang="zh-CN" altLang="en-US" b="1" dirty="0">
                <a:solidFill>
                  <a:schemeClr val="bg1"/>
                </a:solidFill>
              </a:rPr>
              <a:t/>
            </a:r>
            <a:br>
              <a:rPr lang="zh-CN" altLang="en-US" b="1" dirty="0">
                <a:solidFill>
                  <a:schemeClr val="bg1"/>
                </a:solidFill>
              </a:rPr>
            </a:br>
            <a:r>
              <a:rPr lang="zh-CN" altLang="en-US" b="1" dirty="0">
                <a:solidFill>
                  <a:schemeClr val="bg1"/>
                </a:solidFill>
              </a:rPr>
              <a:t/>
            </a:r>
            <a:br>
              <a:rPr lang="zh-CN" altLang="en-US" b="1" dirty="0">
                <a:solidFill>
                  <a:schemeClr val="bg1"/>
                </a:solidFill>
              </a:rPr>
            </a:br>
            <a:r>
              <a:rPr lang="zh-CN" altLang="en-US" b="1" dirty="0">
                <a:solidFill>
                  <a:schemeClr val="bg1"/>
                </a:solidFill>
              </a:rPr>
              <a:t/>
            </a:r>
            <a:br>
              <a:rPr lang="zh-CN" altLang="en-US" b="1" dirty="0">
                <a:solidFill>
                  <a:schemeClr val="bg1"/>
                </a:solidFill>
              </a:rPr>
            </a:br>
            <a:r>
              <a:rPr lang="zh-CN" altLang="en-US" sz="3200" b="1" dirty="0">
                <a:solidFill>
                  <a:schemeClr val="bg1"/>
                </a:solidFill>
              </a:rPr>
              <a:t/>
            </a:r>
            <a:br>
              <a:rPr lang="zh-CN" altLang="en-US" sz="3200" b="1" dirty="0">
                <a:solidFill>
                  <a:schemeClr val="bg1"/>
                </a:solidFill>
              </a:rPr>
            </a:br>
            <a:r>
              <a:rPr lang="zh-CN" altLang="en-US" b="1" dirty="0">
                <a:solidFill>
                  <a:schemeClr val="bg1"/>
                </a:solidFill>
              </a:rPr>
              <a:t/>
            </a:r>
            <a:br>
              <a:rPr lang="zh-CN" altLang="en-US" b="1" dirty="0">
                <a:solidFill>
                  <a:schemeClr val="bg1"/>
                </a:solidFill>
              </a:rPr>
            </a:br>
            <a:r>
              <a:rPr lang="zh-CN" altLang="en-US" sz="4400" b="1" dirty="0">
                <a:solidFill>
                  <a:schemeClr val="bg1"/>
                </a:solidFill>
              </a:rPr>
              <a:t>建筑企业的相关税收政策解读</a:t>
            </a:r>
            <a:r>
              <a:rPr lang="zh-CN" altLang="en-US" dirty="0">
                <a:solidFill>
                  <a:schemeClr val="bg1"/>
                </a:solidFill>
              </a:rPr>
              <a:t/>
            </a:r>
            <a:br>
              <a:rPr lang="zh-CN" altLang="en-US" dirty="0">
                <a:solidFill>
                  <a:schemeClr val="bg1"/>
                </a:solidFill>
              </a:rPr>
            </a:br>
            <a:endParaRPr lang="zh-CN" altLang="en-US" dirty="0">
              <a:solidFill>
                <a:schemeClr val="bg1"/>
              </a:solidFill>
            </a:endParaRPr>
          </a:p>
        </p:txBody>
      </p:sp>
      <p:sp>
        <p:nvSpPr>
          <p:cNvPr id="3" name="文本占位符 2"/>
          <p:cNvSpPr>
            <a:spLocks noGrp="1"/>
          </p:cNvSpPr>
          <p:nvPr>
            <p:ph type="body" idx="1"/>
          </p:nvPr>
        </p:nvSpPr>
        <p:spPr>
          <a:xfrm>
            <a:off x="831850" y="5038090"/>
            <a:ext cx="10515600" cy="1211580"/>
          </a:xfrm>
        </p:spPr>
        <p:txBody>
          <a:bodyPr/>
          <a:lstStyle/>
          <a:p>
            <a:pPr algn="ctr"/>
            <a:r>
              <a:rPr lang="zh-CN" altLang="en-US" sz="2000" b="1" dirty="0"/>
              <a:t>山西中翰明基税务师事务所有限公司 </a:t>
            </a:r>
            <a:r>
              <a:rPr lang="zh-CN" altLang="en-US" sz="2000" b="1" dirty="0">
                <a:sym typeface="+mn-ea"/>
              </a:rPr>
              <a:t> </a:t>
            </a:r>
          </a:p>
          <a:p>
            <a:pPr algn="ctr"/>
            <a:r>
              <a:rPr lang="zh-CN" altLang="en-US" sz="2000" b="1" dirty="0">
                <a:sym typeface="+mn-ea"/>
              </a:rPr>
              <a:t>                                                         王爱红（</a:t>
            </a:r>
            <a:r>
              <a:rPr lang="en-US" altLang="zh-CN" sz="2000" b="1" dirty="0">
                <a:sym typeface="+mn-ea"/>
              </a:rPr>
              <a:t>15635104257</a:t>
            </a:r>
            <a:r>
              <a:rPr lang="zh-CN" altLang="en-US" sz="2000" b="1" dirty="0">
                <a:sym typeface="+mn-ea"/>
              </a:rPr>
              <a:t>）</a:t>
            </a:r>
          </a:p>
          <a:p>
            <a:pPr algn="ctr"/>
            <a:r>
              <a:rPr lang="zh-CN" altLang="en-US" dirty="0"/>
              <a:t>                                                                                     </a:t>
            </a:r>
            <a:endParaRPr lang="en-US" sz="2000"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 xmlns:a16="http://schemas.microsoft.com/office/drawing/2014/main" id="{E1C7BA58-1FB3-4C2C-9916-D2EFBA776571}"/>
              </a:ext>
            </a:extLst>
          </p:cNvPr>
          <p:cNvSpPr/>
          <p:nvPr/>
        </p:nvSpPr>
        <p:spPr>
          <a:xfrm>
            <a:off x="639715" y="1596467"/>
            <a:ext cx="10912569" cy="4144661"/>
          </a:xfrm>
          <a:prstGeom prst="rect">
            <a:avLst/>
          </a:prstGeom>
        </p:spPr>
        <p:txBody>
          <a:bodyPr wrap="square">
            <a:spAutoFit/>
          </a:bodyPr>
          <a:lstStyle/>
          <a:p>
            <a:pPr>
              <a:lnSpc>
                <a:spcPts val="2860"/>
              </a:lnSpc>
            </a:pPr>
            <a:r>
              <a:rPr lang="en-US" altLang="zh-CN" dirty="0"/>
              <a:t>• 《</a:t>
            </a:r>
            <a:r>
              <a:rPr lang="zh-CN" altLang="en-US" dirty="0"/>
              <a:t>财政部 税务总局关于建筑服务等营改增试点政策的通知</a:t>
            </a:r>
            <a:r>
              <a:rPr lang="en-US" altLang="zh-CN" dirty="0"/>
              <a:t>》</a:t>
            </a:r>
            <a:r>
              <a:rPr lang="zh-CN" altLang="en-US" b="1" dirty="0">
                <a:solidFill>
                  <a:srgbClr val="FF0000"/>
                </a:solidFill>
              </a:rPr>
              <a:t>（财税</a:t>
            </a:r>
            <a:r>
              <a:rPr lang="en-US" altLang="zh-CN" b="1" dirty="0">
                <a:solidFill>
                  <a:srgbClr val="FF0000"/>
                </a:solidFill>
              </a:rPr>
              <a:t>[2017]58</a:t>
            </a:r>
            <a:r>
              <a:rPr lang="zh-CN" altLang="en-US" b="1" dirty="0">
                <a:solidFill>
                  <a:srgbClr val="FF0000"/>
                </a:solidFill>
              </a:rPr>
              <a:t>号）</a:t>
            </a:r>
            <a:r>
              <a:rPr lang="zh-CN" altLang="en-US" dirty="0"/>
              <a:t>：</a:t>
            </a:r>
          </a:p>
          <a:p>
            <a:pPr>
              <a:lnSpc>
                <a:spcPts val="2860"/>
              </a:lnSpc>
            </a:pPr>
            <a:r>
              <a:rPr lang="zh-CN" altLang="en-US" dirty="0"/>
              <a:t>      一、建筑工程总承包单位为房屋建筑的地基与基础、主体结构提供工程服务，建设单位自行采购全部或部分钢材、混凝土、砌体材料、预制构件的，适用简易计税方法计税。</a:t>
            </a:r>
          </a:p>
          <a:p>
            <a:pPr>
              <a:lnSpc>
                <a:spcPts val="2860"/>
              </a:lnSpc>
            </a:pPr>
            <a:r>
              <a:rPr lang="zh-CN" altLang="en-US" dirty="0"/>
              <a:t>地基与基础、主体结构的范围，按照</a:t>
            </a:r>
            <a:r>
              <a:rPr lang="en-US" altLang="zh-CN" dirty="0"/>
              <a:t>《</a:t>
            </a:r>
            <a:r>
              <a:rPr lang="zh-CN" altLang="en-US" dirty="0"/>
              <a:t>建筑工程施工质量验收统一标准</a:t>
            </a:r>
            <a:r>
              <a:rPr lang="en-US" altLang="zh-CN" dirty="0"/>
              <a:t>》</a:t>
            </a:r>
            <a:r>
              <a:rPr lang="zh-CN" altLang="en-US" dirty="0"/>
              <a:t>（</a:t>
            </a:r>
            <a:r>
              <a:rPr lang="en-US" altLang="zh-CN" dirty="0"/>
              <a:t>GB50300-2013</a:t>
            </a:r>
            <a:r>
              <a:rPr lang="zh-CN" altLang="en-US" dirty="0"/>
              <a:t>）附录</a:t>
            </a:r>
            <a:r>
              <a:rPr lang="en-US" altLang="zh-CN" dirty="0"/>
              <a:t>B《</a:t>
            </a:r>
            <a:r>
              <a:rPr lang="zh-CN" altLang="en-US" dirty="0"/>
              <a:t>建筑      工程的分部工程、分项工程划分</a:t>
            </a:r>
            <a:r>
              <a:rPr lang="en-US" altLang="zh-CN" dirty="0"/>
              <a:t>》</a:t>
            </a:r>
            <a:r>
              <a:rPr lang="zh-CN" altLang="en-US" dirty="0"/>
              <a:t>中的“地基与基础”“主体结构”分部工程的范围执行。</a:t>
            </a:r>
          </a:p>
          <a:p>
            <a:pPr>
              <a:lnSpc>
                <a:spcPts val="2860"/>
              </a:lnSpc>
            </a:pPr>
            <a:r>
              <a:rPr lang="en-US" altLang="zh-CN" dirty="0"/>
              <a:t>•      </a:t>
            </a:r>
            <a:r>
              <a:rPr lang="zh-CN" altLang="en-US" dirty="0"/>
              <a:t>适用对象：建筑工程总承包单位。</a:t>
            </a:r>
          </a:p>
          <a:p>
            <a:pPr>
              <a:lnSpc>
                <a:spcPts val="2860"/>
              </a:lnSpc>
            </a:pPr>
            <a:r>
              <a:rPr lang="en-US" altLang="zh-CN" dirty="0"/>
              <a:t>•     </a:t>
            </a:r>
            <a:r>
              <a:rPr lang="zh-CN" altLang="en-US" dirty="0"/>
              <a:t>特定业务</a:t>
            </a:r>
            <a:r>
              <a:rPr lang="en-US" altLang="zh-CN" dirty="0"/>
              <a:t>: </a:t>
            </a:r>
            <a:r>
              <a:rPr lang="zh-CN" altLang="en-US" dirty="0"/>
              <a:t>房屋建筑的地基与基础以及主体结构。</a:t>
            </a:r>
          </a:p>
          <a:p>
            <a:pPr>
              <a:lnSpc>
                <a:spcPts val="2860"/>
              </a:lnSpc>
            </a:pPr>
            <a:r>
              <a:rPr lang="en-US" altLang="zh-CN" dirty="0"/>
              <a:t>•     </a:t>
            </a:r>
            <a:r>
              <a:rPr lang="zh-CN" altLang="en-US" dirty="0"/>
              <a:t>适用范围：提供工程服务，新建、改建各种建筑物、构筑物的工程作业。不能拓展到工程设计、修缮、装饰、房屋拆除等其他项目。</a:t>
            </a:r>
          </a:p>
          <a:p>
            <a:pPr>
              <a:lnSpc>
                <a:spcPts val="2860"/>
              </a:lnSpc>
            </a:pPr>
            <a:r>
              <a:rPr lang="en-US" altLang="zh-CN" dirty="0"/>
              <a:t>•     </a:t>
            </a:r>
            <a:r>
              <a:rPr lang="zh-CN" altLang="en-US" dirty="0"/>
              <a:t>必要条件：正列举四类建筑材料（主材）。建设单位（工程发包方）自行采购全部或部分钢材、混凝土、砌体材料、预制构件共四类建筑材料。不应扩展到其他材料也适用该办法。</a:t>
            </a:r>
          </a:p>
        </p:txBody>
      </p:sp>
      <p:sp>
        <p:nvSpPr>
          <p:cNvPr id="3" name="矩形 2">
            <a:extLst>
              <a:ext uri="{FF2B5EF4-FFF2-40B4-BE49-F238E27FC236}">
                <a16:creationId xmlns="" xmlns:a16="http://schemas.microsoft.com/office/drawing/2014/main" id="{9C98989E-680A-4CF1-A8A5-03161BDB1233}"/>
              </a:ext>
            </a:extLst>
          </p:cNvPr>
          <p:cNvSpPr/>
          <p:nvPr/>
        </p:nvSpPr>
        <p:spPr>
          <a:xfrm>
            <a:off x="1385289" y="1111515"/>
            <a:ext cx="3706879" cy="369332"/>
          </a:xfrm>
          <a:prstGeom prst="rect">
            <a:avLst/>
          </a:prstGeom>
        </p:spPr>
        <p:txBody>
          <a:bodyPr wrap="square">
            <a:spAutoFit/>
          </a:bodyPr>
          <a:lstStyle/>
          <a:p>
            <a:r>
              <a:rPr lang="zh-CN" altLang="en-US" dirty="0"/>
              <a:t>（二）建筑服务简易计税政策规定</a:t>
            </a:r>
          </a:p>
        </p:txBody>
      </p:sp>
      <p:sp>
        <p:nvSpPr>
          <p:cNvPr id="4" name="矩形 3">
            <a:extLst>
              <a:ext uri="{FF2B5EF4-FFF2-40B4-BE49-F238E27FC236}">
                <a16:creationId xmlns="" xmlns:a16="http://schemas.microsoft.com/office/drawing/2014/main" id="{0D95E588-AD9D-45A5-BE68-158001288814}"/>
              </a:ext>
            </a:extLst>
          </p:cNvPr>
          <p:cNvSpPr/>
          <p:nvPr/>
        </p:nvSpPr>
        <p:spPr>
          <a:xfrm>
            <a:off x="1297681" y="534230"/>
            <a:ext cx="4270721" cy="461665"/>
          </a:xfrm>
          <a:prstGeom prst="rect">
            <a:avLst/>
          </a:prstGeom>
        </p:spPr>
        <p:txBody>
          <a:bodyPr wrap="none">
            <a:spAutoFit/>
          </a:bodyPr>
          <a:lstStyle/>
          <a:p>
            <a:r>
              <a:rPr lang="zh-CN" altLang="en-US" sz="2400" b="1" dirty="0"/>
              <a:t>七 建筑服务简易计税政策规定</a:t>
            </a:r>
          </a:p>
        </p:txBody>
      </p:sp>
      <p:sp>
        <p:nvSpPr>
          <p:cNvPr id="5" name="矩形 4">
            <a:extLst>
              <a:ext uri="{FF2B5EF4-FFF2-40B4-BE49-F238E27FC236}">
                <a16:creationId xmlns="" xmlns:a16="http://schemas.microsoft.com/office/drawing/2014/main" id="{2BD282B1-B89B-4155-A863-2AEE2062A889}"/>
              </a:ext>
            </a:extLst>
          </p:cNvPr>
          <p:cNvSpPr/>
          <p:nvPr/>
        </p:nvSpPr>
        <p:spPr>
          <a:xfrm>
            <a:off x="660706" y="5973460"/>
            <a:ext cx="11084132" cy="646331"/>
          </a:xfrm>
          <a:prstGeom prst="rect">
            <a:avLst/>
          </a:prstGeom>
        </p:spPr>
        <p:txBody>
          <a:bodyPr wrap="square">
            <a:spAutoFit/>
          </a:bodyPr>
          <a:lstStyle/>
          <a:p>
            <a:r>
              <a:rPr lang="zh-CN" altLang="en-US" dirty="0"/>
              <a:t> </a:t>
            </a:r>
            <a:r>
              <a:rPr lang="en-US" altLang="zh-CN" dirty="0"/>
              <a:t>《 </a:t>
            </a:r>
            <a:r>
              <a:rPr lang="zh-CN" altLang="en-US" dirty="0"/>
              <a:t>关于进一步明确营改增有关征管问题的公告 </a:t>
            </a:r>
            <a:r>
              <a:rPr lang="en-US" altLang="zh-CN" dirty="0"/>
              <a:t>》 </a:t>
            </a:r>
            <a:r>
              <a:rPr lang="zh-CN" altLang="en-US" dirty="0"/>
              <a:t>（国家税务总局公告</a:t>
            </a:r>
            <a:r>
              <a:rPr lang="en-US" altLang="zh-CN" dirty="0"/>
              <a:t>2017 </a:t>
            </a:r>
            <a:r>
              <a:rPr lang="zh-CN" altLang="en-US" dirty="0"/>
              <a:t>年第</a:t>
            </a:r>
            <a:r>
              <a:rPr lang="en-US" altLang="zh-CN" dirty="0"/>
              <a:t>11 </a:t>
            </a:r>
            <a:r>
              <a:rPr lang="zh-CN" altLang="en-US" dirty="0"/>
              <a:t>号 ）</a:t>
            </a:r>
          </a:p>
          <a:p>
            <a:r>
              <a:rPr lang="zh-CN" altLang="en-US" dirty="0"/>
              <a:t>四、一般纳税人销售电梯的同时提供安装服务，其安装服务可以按照甲供工程选择适用简易计税方法计税。</a:t>
            </a:r>
          </a:p>
        </p:txBody>
      </p:sp>
    </p:spTree>
    <p:extLst>
      <p:ext uri="{BB962C8B-B14F-4D97-AF65-F5344CB8AC3E}">
        <p14:creationId xmlns="" xmlns:p14="http://schemas.microsoft.com/office/powerpoint/2010/main" val="1992497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 xmlns:a16="http://schemas.microsoft.com/office/drawing/2014/main" id="{DC5DB3BE-3F00-4EA6-9DD5-B2DA99297F01}"/>
              </a:ext>
            </a:extLst>
          </p:cNvPr>
          <p:cNvSpPr/>
          <p:nvPr/>
        </p:nvSpPr>
        <p:spPr>
          <a:xfrm>
            <a:off x="919876" y="1648111"/>
            <a:ext cx="10107678" cy="2285177"/>
          </a:xfrm>
          <a:prstGeom prst="rect">
            <a:avLst/>
          </a:prstGeom>
        </p:spPr>
        <p:txBody>
          <a:bodyPr wrap="square">
            <a:spAutoFit/>
          </a:bodyPr>
          <a:lstStyle/>
          <a:p>
            <a:pPr>
              <a:lnSpc>
                <a:spcPts val="2860"/>
              </a:lnSpc>
            </a:pPr>
            <a:r>
              <a:rPr lang="en-US" altLang="zh-CN" dirty="0"/>
              <a:t>   《 </a:t>
            </a:r>
            <a:r>
              <a:rPr lang="zh-CN" altLang="en-US" dirty="0"/>
              <a:t>关于进一步明确营改增有关征管问题的公告 </a:t>
            </a:r>
            <a:r>
              <a:rPr lang="en-US" altLang="zh-CN" dirty="0"/>
              <a:t>》 </a:t>
            </a:r>
            <a:r>
              <a:rPr lang="zh-CN" altLang="en-US" dirty="0"/>
              <a:t>（国家税务总局公告</a:t>
            </a:r>
            <a:r>
              <a:rPr lang="en-US" altLang="zh-CN" dirty="0"/>
              <a:t>2017 </a:t>
            </a:r>
            <a:r>
              <a:rPr lang="zh-CN" altLang="en-US" dirty="0"/>
              <a:t>年第</a:t>
            </a:r>
            <a:r>
              <a:rPr lang="en-US" altLang="zh-CN" dirty="0"/>
              <a:t>11 </a:t>
            </a:r>
            <a:r>
              <a:rPr lang="zh-CN" altLang="en-US" dirty="0"/>
              <a:t>号 ）</a:t>
            </a:r>
          </a:p>
          <a:p>
            <a:pPr>
              <a:lnSpc>
                <a:spcPts val="2860"/>
              </a:lnSpc>
            </a:pPr>
            <a:r>
              <a:rPr lang="zh-CN" altLang="en-US" dirty="0"/>
              <a:t>一、纳税人销售活动板房、机器设备、钢结构件等自产货物的同时提供建筑、安装服务，不属</a:t>
            </a:r>
            <a:r>
              <a:rPr lang="en-US" altLang="zh-CN" dirty="0"/>
              <a:t>《</a:t>
            </a:r>
            <a:r>
              <a:rPr lang="zh-CN" altLang="en-US" dirty="0"/>
              <a:t>营业税改征增值税试点实施办法</a:t>
            </a:r>
            <a:r>
              <a:rPr lang="en-US" altLang="zh-CN" dirty="0"/>
              <a:t>》</a:t>
            </a:r>
            <a:r>
              <a:rPr lang="zh-CN" altLang="en-US" dirty="0"/>
              <a:t>（财税</a:t>
            </a:r>
            <a:r>
              <a:rPr lang="en-US" altLang="zh-CN" dirty="0"/>
              <a:t>〔2016〕36</a:t>
            </a:r>
            <a:r>
              <a:rPr lang="zh-CN" altLang="en-US" dirty="0"/>
              <a:t>号文件印发）第四十条规定的混合销售，应分别核算货物和建筑服务的销售额，分别适用不同的税率或者征收率。</a:t>
            </a:r>
          </a:p>
          <a:p>
            <a:pPr>
              <a:lnSpc>
                <a:spcPts val="2860"/>
              </a:lnSpc>
            </a:pPr>
            <a:r>
              <a:rPr lang="zh-CN" altLang="en-US" dirty="0"/>
              <a:t>     四 、一般纳税人销售电梯的同时提供安装服务，其安装服务可以按照甲供工程选择适用简易计税方法计税。纳税人对安装运行后的电梯提供的维护保养服务，按照“其他现代服务”缴纳增值税</a:t>
            </a:r>
          </a:p>
        </p:txBody>
      </p:sp>
      <p:sp>
        <p:nvSpPr>
          <p:cNvPr id="3" name="矩形 2">
            <a:extLst>
              <a:ext uri="{FF2B5EF4-FFF2-40B4-BE49-F238E27FC236}">
                <a16:creationId xmlns="" xmlns:a16="http://schemas.microsoft.com/office/drawing/2014/main" id="{4624E8E8-64E2-4255-A646-51FECECE5060}"/>
              </a:ext>
            </a:extLst>
          </p:cNvPr>
          <p:cNvSpPr/>
          <p:nvPr/>
        </p:nvSpPr>
        <p:spPr>
          <a:xfrm>
            <a:off x="806351" y="580348"/>
            <a:ext cx="4578497" cy="461665"/>
          </a:xfrm>
          <a:prstGeom prst="rect">
            <a:avLst/>
          </a:prstGeom>
        </p:spPr>
        <p:txBody>
          <a:bodyPr wrap="none">
            <a:spAutoFit/>
          </a:bodyPr>
          <a:lstStyle/>
          <a:p>
            <a:r>
              <a:rPr lang="zh-CN" altLang="en-US" sz="2400" b="1" dirty="0"/>
              <a:t>八 建筑企业混合销售的特殊规定</a:t>
            </a:r>
          </a:p>
        </p:txBody>
      </p:sp>
      <p:pic>
        <p:nvPicPr>
          <p:cNvPr id="4" name="图片 3">
            <a:extLst>
              <a:ext uri="{FF2B5EF4-FFF2-40B4-BE49-F238E27FC236}">
                <a16:creationId xmlns="" xmlns:a16="http://schemas.microsoft.com/office/drawing/2014/main" id="{E668B9CF-FB5A-4C08-991B-4E7AB4514B77}"/>
              </a:ext>
            </a:extLst>
          </p:cNvPr>
          <p:cNvPicPr>
            <a:picLocks noChangeAspect="1"/>
          </p:cNvPicPr>
          <p:nvPr/>
        </p:nvPicPr>
        <p:blipFill>
          <a:blip r:embed="rId2"/>
          <a:stretch>
            <a:fillRect/>
          </a:stretch>
        </p:blipFill>
        <p:spPr>
          <a:xfrm>
            <a:off x="806352" y="4183243"/>
            <a:ext cx="6831900" cy="2674757"/>
          </a:xfrm>
          <a:prstGeom prst="rect">
            <a:avLst/>
          </a:prstGeom>
        </p:spPr>
      </p:pic>
      <p:sp>
        <p:nvSpPr>
          <p:cNvPr id="5" name="文本框 4">
            <a:extLst>
              <a:ext uri="{FF2B5EF4-FFF2-40B4-BE49-F238E27FC236}">
                <a16:creationId xmlns="" xmlns:a16="http://schemas.microsoft.com/office/drawing/2014/main" id="{5ADDC566-C64D-4233-9079-F96266215C42}"/>
              </a:ext>
            </a:extLst>
          </p:cNvPr>
          <p:cNvSpPr txBox="1"/>
          <p:nvPr/>
        </p:nvSpPr>
        <p:spPr>
          <a:xfrm>
            <a:off x="7473988" y="4354720"/>
            <a:ext cx="2343493" cy="369332"/>
          </a:xfrm>
          <a:prstGeom prst="rect">
            <a:avLst/>
          </a:prstGeom>
          <a:noFill/>
        </p:spPr>
        <p:txBody>
          <a:bodyPr wrap="square" rtlCol="0">
            <a:spAutoFit/>
          </a:bodyPr>
          <a:lstStyle/>
          <a:p>
            <a:r>
              <a:rPr lang="en-US" altLang="zh-CN" b="1" dirty="0"/>
              <a:t>13%</a:t>
            </a:r>
            <a:endParaRPr lang="zh-CN" altLang="en-US" b="1" dirty="0"/>
          </a:p>
        </p:txBody>
      </p:sp>
      <p:sp>
        <p:nvSpPr>
          <p:cNvPr id="6" name="文本框 5">
            <a:extLst>
              <a:ext uri="{FF2B5EF4-FFF2-40B4-BE49-F238E27FC236}">
                <a16:creationId xmlns="" xmlns:a16="http://schemas.microsoft.com/office/drawing/2014/main" id="{AA52FA6C-C512-4B73-B2BD-214FE3E2F52D}"/>
              </a:ext>
            </a:extLst>
          </p:cNvPr>
          <p:cNvSpPr txBox="1"/>
          <p:nvPr/>
        </p:nvSpPr>
        <p:spPr>
          <a:xfrm>
            <a:off x="7473988" y="6277652"/>
            <a:ext cx="1719291" cy="369332"/>
          </a:xfrm>
          <a:prstGeom prst="rect">
            <a:avLst/>
          </a:prstGeom>
          <a:noFill/>
        </p:spPr>
        <p:txBody>
          <a:bodyPr wrap="square" rtlCol="0">
            <a:spAutoFit/>
          </a:bodyPr>
          <a:lstStyle/>
          <a:p>
            <a:r>
              <a:rPr lang="en-US" altLang="zh-CN" b="1" dirty="0"/>
              <a:t>9%</a:t>
            </a:r>
            <a:endParaRPr lang="zh-CN" altLang="en-US" b="1" dirty="0"/>
          </a:p>
        </p:txBody>
      </p:sp>
    </p:spTree>
    <p:extLst>
      <p:ext uri="{BB962C8B-B14F-4D97-AF65-F5344CB8AC3E}">
        <p14:creationId xmlns="" xmlns:p14="http://schemas.microsoft.com/office/powerpoint/2010/main" val="1121635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 xmlns:a16="http://schemas.microsoft.com/office/drawing/2014/main" id="{AB2CE05F-92D0-445B-BD61-08575C472DF0}"/>
              </a:ext>
            </a:extLst>
          </p:cNvPr>
          <p:cNvSpPr/>
          <p:nvPr/>
        </p:nvSpPr>
        <p:spPr>
          <a:xfrm>
            <a:off x="1122467" y="928219"/>
            <a:ext cx="4837561" cy="461665"/>
          </a:xfrm>
          <a:prstGeom prst="rect">
            <a:avLst/>
          </a:prstGeom>
        </p:spPr>
        <p:txBody>
          <a:bodyPr wrap="square">
            <a:spAutoFit/>
          </a:bodyPr>
          <a:lstStyle/>
          <a:p>
            <a:r>
              <a:rPr lang="zh-CN" altLang="en-US" sz="2400" b="1" dirty="0"/>
              <a:t>九 不同施工模式下的税务处理</a:t>
            </a:r>
          </a:p>
        </p:txBody>
      </p:sp>
      <p:pic>
        <p:nvPicPr>
          <p:cNvPr id="4" name="图片 3">
            <a:extLst>
              <a:ext uri="{FF2B5EF4-FFF2-40B4-BE49-F238E27FC236}">
                <a16:creationId xmlns="" xmlns:a16="http://schemas.microsoft.com/office/drawing/2014/main" id="{8E38BFF5-8422-4373-89F7-FE3F731607E2}"/>
              </a:ext>
            </a:extLst>
          </p:cNvPr>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804891" y="1723881"/>
            <a:ext cx="10058400" cy="4395820"/>
          </a:xfrm>
          <a:prstGeom prst="rect">
            <a:avLst/>
          </a:prstGeom>
        </p:spPr>
      </p:pic>
    </p:spTree>
    <p:extLst>
      <p:ext uri="{BB962C8B-B14F-4D97-AF65-F5344CB8AC3E}">
        <p14:creationId xmlns="" xmlns:p14="http://schemas.microsoft.com/office/powerpoint/2010/main" val="1169944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 xmlns:a16="http://schemas.microsoft.com/office/drawing/2014/main" id="{7656DECE-CA31-4550-B71C-3214B8FA5C76}"/>
              </a:ext>
            </a:extLst>
          </p:cNvPr>
          <p:cNvSpPr/>
          <p:nvPr/>
        </p:nvSpPr>
        <p:spPr>
          <a:xfrm>
            <a:off x="1116993" y="832268"/>
            <a:ext cx="4719028" cy="461665"/>
          </a:xfrm>
          <a:prstGeom prst="rect">
            <a:avLst/>
          </a:prstGeom>
        </p:spPr>
        <p:txBody>
          <a:bodyPr wrap="square">
            <a:spAutoFit/>
          </a:bodyPr>
          <a:lstStyle/>
          <a:p>
            <a:r>
              <a:rPr lang="zh-CN" altLang="en-US" sz="2400" b="1" dirty="0"/>
              <a:t>十“三流一致”的基本规定</a:t>
            </a:r>
          </a:p>
        </p:txBody>
      </p:sp>
      <p:sp>
        <p:nvSpPr>
          <p:cNvPr id="3" name="矩形 2">
            <a:extLst>
              <a:ext uri="{FF2B5EF4-FFF2-40B4-BE49-F238E27FC236}">
                <a16:creationId xmlns="" xmlns:a16="http://schemas.microsoft.com/office/drawing/2014/main" id="{5337ECC4-29DE-4EBE-8E9D-8B106A9986EE}"/>
              </a:ext>
            </a:extLst>
          </p:cNvPr>
          <p:cNvSpPr/>
          <p:nvPr/>
        </p:nvSpPr>
        <p:spPr>
          <a:xfrm>
            <a:off x="772037" y="1516699"/>
            <a:ext cx="10567617" cy="3327129"/>
          </a:xfrm>
          <a:prstGeom prst="rect">
            <a:avLst/>
          </a:prstGeom>
        </p:spPr>
        <p:txBody>
          <a:bodyPr wrap="square">
            <a:spAutoFit/>
          </a:bodyPr>
          <a:lstStyle/>
          <a:p>
            <a:pPr>
              <a:lnSpc>
                <a:spcPts val="3160"/>
              </a:lnSpc>
            </a:pPr>
            <a:r>
              <a:rPr lang="zh-CN" altLang="en-US" b="1" dirty="0">
                <a:solidFill>
                  <a:srgbClr val="FF0000"/>
                </a:solidFill>
              </a:rPr>
              <a:t>货物流     </a:t>
            </a:r>
            <a:r>
              <a:rPr lang="zh-CN" altLang="en-US" dirty="0"/>
              <a:t>销货单位、提供劳务的单位</a:t>
            </a:r>
          </a:p>
          <a:p>
            <a:pPr>
              <a:lnSpc>
                <a:spcPts val="3160"/>
              </a:lnSpc>
            </a:pPr>
            <a:r>
              <a:rPr lang="en-US" altLang="zh-CN" b="1" dirty="0">
                <a:solidFill>
                  <a:srgbClr val="FF0000"/>
                </a:solidFill>
              </a:rPr>
              <a:t>       </a:t>
            </a:r>
            <a:r>
              <a:rPr lang="zh-CN" altLang="en-US" dirty="0"/>
              <a:t>纳税人向受票方纳税人销售了货物，或者提供了增值税应税</a:t>
            </a:r>
            <a:endParaRPr lang="en-US" altLang="zh-CN" dirty="0"/>
          </a:p>
          <a:p>
            <a:pPr>
              <a:lnSpc>
                <a:spcPts val="3160"/>
              </a:lnSpc>
            </a:pPr>
            <a:r>
              <a:rPr lang="zh-CN" altLang="en-US" b="1" dirty="0">
                <a:solidFill>
                  <a:srgbClr val="FF0000"/>
                </a:solidFill>
              </a:rPr>
              <a:t>资金流</a:t>
            </a:r>
            <a:r>
              <a:rPr lang="en-US" altLang="zh-CN" b="1" dirty="0">
                <a:solidFill>
                  <a:srgbClr val="FF0000"/>
                </a:solidFill>
              </a:rPr>
              <a:t>    </a:t>
            </a:r>
            <a:r>
              <a:rPr lang="zh-CN" altLang="en-US" dirty="0"/>
              <a:t>劳务、应税服务所支付款项的单位</a:t>
            </a:r>
          </a:p>
          <a:p>
            <a:pPr>
              <a:lnSpc>
                <a:spcPts val="3160"/>
              </a:lnSpc>
            </a:pPr>
            <a:r>
              <a:rPr lang="en-US" altLang="zh-CN" dirty="0"/>
              <a:t>•     </a:t>
            </a:r>
            <a:r>
              <a:rPr lang="zh-CN" altLang="en-US" dirty="0"/>
              <a:t>纳税人向受票方纳税人收取了所销售货物、所提供应税劳务或者应税服务的款项，或者取得了索取销售款项的凭据</a:t>
            </a:r>
          </a:p>
          <a:p>
            <a:pPr>
              <a:lnSpc>
                <a:spcPts val="3160"/>
              </a:lnSpc>
            </a:pPr>
            <a:r>
              <a:rPr lang="zh-CN" altLang="en-US" b="1" dirty="0">
                <a:solidFill>
                  <a:srgbClr val="FF0000"/>
                </a:solidFill>
              </a:rPr>
              <a:t>发票流</a:t>
            </a:r>
            <a:r>
              <a:rPr lang="en-US" altLang="zh-CN" b="1" dirty="0">
                <a:solidFill>
                  <a:srgbClr val="FF0000"/>
                </a:solidFill>
              </a:rPr>
              <a:t>    </a:t>
            </a:r>
            <a:r>
              <a:rPr lang="zh-CN" altLang="en-US" dirty="0"/>
              <a:t>开具抵扣凭证的销货单位、提供劳务的单位</a:t>
            </a:r>
          </a:p>
          <a:p>
            <a:pPr>
              <a:lnSpc>
                <a:spcPts val="3160"/>
              </a:lnSpc>
            </a:pPr>
            <a:r>
              <a:rPr lang="en-US" altLang="zh-CN" dirty="0"/>
              <a:t>      •</a:t>
            </a:r>
            <a:r>
              <a:rPr lang="zh-CN" altLang="en-US" dirty="0"/>
              <a:t>纳税人按规定向受票方纳税人开具的增值税专用发票相关内容，与所销售货物、所提供应税劳务或者应税服务相符，且该增值税专用发票是纳税人合法取得、并以自己名义开具的。</a:t>
            </a:r>
          </a:p>
        </p:txBody>
      </p:sp>
    </p:spTree>
    <p:extLst>
      <p:ext uri="{BB962C8B-B14F-4D97-AF65-F5344CB8AC3E}">
        <p14:creationId xmlns="" xmlns:p14="http://schemas.microsoft.com/office/powerpoint/2010/main" val="42345109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 xmlns:a16="http://schemas.microsoft.com/office/drawing/2014/main" id="{A9235407-A561-4269-853E-FBBF00237468}"/>
              </a:ext>
            </a:extLst>
          </p:cNvPr>
          <p:cNvSpPr/>
          <p:nvPr/>
        </p:nvSpPr>
        <p:spPr>
          <a:xfrm>
            <a:off x="1002007" y="662529"/>
            <a:ext cx="6455905" cy="461665"/>
          </a:xfrm>
          <a:prstGeom prst="rect">
            <a:avLst/>
          </a:prstGeom>
        </p:spPr>
        <p:txBody>
          <a:bodyPr wrap="square">
            <a:spAutoFit/>
          </a:bodyPr>
          <a:lstStyle/>
          <a:p>
            <a:r>
              <a:rPr lang="zh-CN" altLang="en-US" sz="2400" b="1" dirty="0"/>
              <a:t>十一 挂靠行为的虚开风险规避</a:t>
            </a:r>
          </a:p>
        </p:txBody>
      </p:sp>
      <p:pic>
        <p:nvPicPr>
          <p:cNvPr id="4" name="图片 3">
            <a:extLst>
              <a:ext uri="{FF2B5EF4-FFF2-40B4-BE49-F238E27FC236}">
                <a16:creationId xmlns="" xmlns:a16="http://schemas.microsoft.com/office/drawing/2014/main" id="{F45C9BA3-C722-4ADE-BCDC-9C0C51E5D814}"/>
              </a:ext>
            </a:extLst>
          </p:cNvPr>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744661" y="1426353"/>
            <a:ext cx="9302788" cy="4624017"/>
          </a:xfrm>
          <a:prstGeom prst="rect">
            <a:avLst/>
          </a:prstGeom>
        </p:spPr>
      </p:pic>
    </p:spTree>
    <p:extLst>
      <p:ext uri="{BB962C8B-B14F-4D97-AF65-F5344CB8AC3E}">
        <p14:creationId xmlns="" xmlns:p14="http://schemas.microsoft.com/office/powerpoint/2010/main" val="23713008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 xmlns:a16="http://schemas.microsoft.com/office/drawing/2014/main" id="{AB5A3FD4-91A6-4EC1-A529-18AEE274B1A9}"/>
              </a:ext>
            </a:extLst>
          </p:cNvPr>
          <p:cNvSpPr/>
          <p:nvPr/>
        </p:nvSpPr>
        <p:spPr>
          <a:xfrm>
            <a:off x="952728" y="848695"/>
            <a:ext cx="6736015" cy="461665"/>
          </a:xfrm>
          <a:prstGeom prst="rect">
            <a:avLst/>
          </a:prstGeom>
        </p:spPr>
        <p:txBody>
          <a:bodyPr wrap="square">
            <a:spAutoFit/>
          </a:bodyPr>
          <a:lstStyle/>
          <a:p>
            <a:r>
              <a:rPr lang="zh-CN" altLang="en-US" sz="2400" b="1" dirty="0"/>
              <a:t>十二   分公司核算方式的选择及影响</a:t>
            </a:r>
          </a:p>
        </p:txBody>
      </p:sp>
      <p:pic>
        <p:nvPicPr>
          <p:cNvPr id="4" name="图片 3">
            <a:extLst>
              <a:ext uri="{FF2B5EF4-FFF2-40B4-BE49-F238E27FC236}">
                <a16:creationId xmlns="" xmlns:a16="http://schemas.microsoft.com/office/drawing/2014/main" id="{BE204415-79D6-4A79-A621-99D0D6AF8102}"/>
              </a:ext>
            </a:extLst>
          </p:cNvPr>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952728" y="1678739"/>
            <a:ext cx="9477722" cy="3719540"/>
          </a:xfrm>
          <a:prstGeom prst="rect">
            <a:avLst/>
          </a:prstGeom>
        </p:spPr>
      </p:pic>
    </p:spTree>
    <p:extLst>
      <p:ext uri="{BB962C8B-B14F-4D97-AF65-F5344CB8AC3E}">
        <p14:creationId xmlns="" xmlns:p14="http://schemas.microsoft.com/office/powerpoint/2010/main" val="26907718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 xmlns:a16="http://schemas.microsoft.com/office/drawing/2014/main" id="{46D3C1AE-5091-47C3-AA46-27B7F7F9E0C8}"/>
              </a:ext>
            </a:extLst>
          </p:cNvPr>
          <p:cNvSpPr/>
          <p:nvPr/>
        </p:nvSpPr>
        <p:spPr>
          <a:xfrm>
            <a:off x="1345218" y="791333"/>
            <a:ext cx="3262432" cy="461665"/>
          </a:xfrm>
          <a:prstGeom prst="rect">
            <a:avLst/>
          </a:prstGeom>
        </p:spPr>
        <p:txBody>
          <a:bodyPr wrap="none">
            <a:spAutoFit/>
          </a:bodyPr>
          <a:lstStyle/>
          <a:p>
            <a:r>
              <a:rPr lang="zh-CN" altLang="en-US" sz="2400" b="1" dirty="0"/>
              <a:t>跨地区经营增值税问题</a:t>
            </a:r>
          </a:p>
        </p:txBody>
      </p:sp>
      <p:sp>
        <p:nvSpPr>
          <p:cNvPr id="3" name="矩形 2">
            <a:extLst>
              <a:ext uri="{FF2B5EF4-FFF2-40B4-BE49-F238E27FC236}">
                <a16:creationId xmlns="" xmlns:a16="http://schemas.microsoft.com/office/drawing/2014/main" id="{2F019EC9-5DE9-4DC5-BB39-17E0636DAD88}"/>
              </a:ext>
            </a:extLst>
          </p:cNvPr>
          <p:cNvSpPr/>
          <p:nvPr/>
        </p:nvSpPr>
        <p:spPr>
          <a:xfrm>
            <a:off x="1828799" y="1544077"/>
            <a:ext cx="8738817" cy="791563"/>
          </a:xfrm>
          <a:prstGeom prst="rect">
            <a:avLst/>
          </a:prstGeom>
        </p:spPr>
        <p:txBody>
          <a:bodyPr wrap="square">
            <a:spAutoFit/>
          </a:bodyPr>
          <a:lstStyle/>
          <a:p>
            <a:pPr algn="ctr">
              <a:lnSpc>
                <a:spcPts val="2920"/>
              </a:lnSpc>
            </a:pPr>
            <a:r>
              <a:rPr lang="en-US" altLang="zh-CN" sz="1600" dirty="0"/>
              <a:t>《</a:t>
            </a:r>
            <a:r>
              <a:rPr lang="zh-CN" altLang="en-US" sz="1600" dirty="0"/>
              <a:t>纳税人跨县（市、区）提供建筑服务增值税征收管理暂行办法</a:t>
            </a:r>
            <a:r>
              <a:rPr lang="en-US" altLang="zh-CN" sz="1600" dirty="0"/>
              <a:t>》</a:t>
            </a:r>
          </a:p>
          <a:p>
            <a:pPr algn="ctr">
              <a:lnSpc>
                <a:spcPts val="2920"/>
              </a:lnSpc>
            </a:pPr>
            <a:r>
              <a:rPr lang="zh-CN" altLang="en-US" sz="1600" dirty="0"/>
              <a:t>（国家税务总局公告</a:t>
            </a:r>
            <a:r>
              <a:rPr lang="en-US" altLang="zh-CN" sz="1600" dirty="0"/>
              <a:t>2016</a:t>
            </a:r>
            <a:r>
              <a:rPr lang="zh-CN" altLang="en-US" sz="1600" dirty="0"/>
              <a:t>年第</a:t>
            </a:r>
            <a:r>
              <a:rPr lang="en-US" altLang="zh-CN" sz="1600" dirty="0"/>
              <a:t>17</a:t>
            </a:r>
            <a:r>
              <a:rPr lang="zh-CN" altLang="en-US" sz="1600" dirty="0"/>
              <a:t>号）</a:t>
            </a:r>
          </a:p>
        </p:txBody>
      </p:sp>
      <p:sp>
        <p:nvSpPr>
          <p:cNvPr id="4" name="矩形 3">
            <a:extLst>
              <a:ext uri="{FF2B5EF4-FFF2-40B4-BE49-F238E27FC236}">
                <a16:creationId xmlns="" xmlns:a16="http://schemas.microsoft.com/office/drawing/2014/main" id="{B0228830-5FBC-4D7D-821E-A38AEC8A2B2F}"/>
              </a:ext>
            </a:extLst>
          </p:cNvPr>
          <p:cNvSpPr/>
          <p:nvPr/>
        </p:nvSpPr>
        <p:spPr>
          <a:xfrm>
            <a:off x="1202815" y="2475373"/>
            <a:ext cx="9786370" cy="1907253"/>
          </a:xfrm>
          <a:prstGeom prst="rect">
            <a:avLst/>
          </a:prstGeom>
        </p:spPr>
        <p:txBody>
          <a:bodyPr wrap="square">
            <a:spAutoFit/>
          </a:bodyPr>
          <a:lstStyle/>
          <a:p>
            <a:pPr>
              <a:lnSpc>
                <a:spcPts val="2920"/>
              </a:lnSpc>
            </a:pPr>
            <a:r>
              <a:rPr lang="zh-CN" altLang="en-US" sz="1600" dirty="0"/>
              <a:t>      本办法所称跨县（市、区）提供建筑服务，是指单位和个体工商户（以下简称纳税人）在其机构所在地以外的县（市、区）提供建筑服务。</a:t>
            </a:r>
          </a:p>
          <a:p>
            <a:pPr>
              <a:lnSpc>
                <a:spcPts val="2920"/>
              </a:lnSpc>
            </a:pPr>
            <a:r>
              <a:rPr lang="zh-CN" altLang="en-US" sz="1600" dirty="0"/>
              <a:t>　　纳税人在同一直辖市、计划单列市范围内跨县（市、区）提供建筑服务的，由直辖市、计划单列市税务局决定是否适用本办法。</a:t>
            </a:r>
          </a:p>
          <a:p>
            <a:pPr>
              <a:lnSpc>
                <a:spcPts val="2920"/>
              </a:lnSpc>
            </a:pPr>
            <a:r>
              <a:rPr lang="zh-CN" altLang="en-US" sz="1600" dirty="0"/>
              <a:t>　　其他个人跨县（市、区）提供建筑服务，不适用本办法。</a:t>
            </a:r>
          </a:p>
        </p:txBody>
      </p:sp>
      <p:sp>
        <p:nvSpPr>
          <p:cNvPr id="5" name="矩形 4">
            <a:extLst>
              <a:ext uri="{FF2B5EF4-FFF2-40B4-BE49-F238E27FC236}">
                <a16:creationId xmlns="" xmlns:a16="http://schemas.microsoft.com/office/drawing/2014/main" id="{C4709750-7D88-4129-936A-C94C94E2F013}"/>
              </a:ext>
            </a:extLst>
          </p:cNvPr>
          <p:cNvSpPr/>
          <p:nvPr/>
        </p:nvSpPr>
        <p:spPr>
          <a:xfrm>
            <a:off x="1133418" y="4633957"/>
            <a:ext cx="10200761" cy="1535357"/>
          </a:xfrm>
          <a:prstGeom prst="rect">
            <a:avLst/>
          </a:prstGeom>
        </p:spPr>
        <p:txBody>
          <a:bodyPr wrap="square">
            <a:spAutoFit/>
          </a:bodyPr>
          <a:lstStyle/>
          <a:p>
            <a:pPr algn="ctr">
              <a:lnSpc>
                <a:spcPts val="2920"/>
              </a:lnSpc>
            </a:pPr>
            <a:r>
              <a:rPr lang="en-US" altLang="zh-CN" sz="1600" dirty="0"/>
              <a:t>《 </a:t>
            </a:r>
            <a:r>
              <a:rPr lang="zh-CN" altLang="en-US" sz="1600" dirty="0"/>
              <a:t>国家税务总局关于进一步明确营改增有关征管问题的公告 </a:t>
            </a:r>
            <a:r>
              <a:rPr lang="en-US" altLang="zh-CN" sz="1600" dirty="0"/>
              <a:t>》</a:t>
            </a:r>
          </a:p>
          <a:p>
            <a:pPr algn="ctr">
              <a:lnSpc>
                <a:spcPts val="2920"/>
              </a:lnSpc>
            </a:pPr>
            <a:r>
              <a:rPr lang="zh-CN" altLang="en-US" sz="1600" dirty="0"/>
              <a:t>        （国家税务总局公告</a:t>
            </a:r>
            <a:r>
              <a:rPr lang="en-US" altLang="zh-CN" sz="1600" dirty="0"/>
              <a:t>2017</a:t>
            </a:r>
            <a:r>
              <a:rPr lang="zh-CN" altLang="en-US" sz="1600" dirty="0"/>
              <a:t>年第</a:t>
            </a:r>
            <a:r>
              <a:rPr lang="en-US" altLang="zh-CN" sz="1600" dirty="0"/>
              <a:t>11</a:t>
            </a:r>
            <a:r>
              <a:rPr lang="zh-CN" altLang="en-US" sz="1600" dirty="0"/>
              <a:t>号）</a:t>
            </a:r>
          </a:p>
          <a:p>
            <a:pPr>
              <a:lnSpc>
                <a:spcPts val="2920"/>
              </a:lnSpc>
            </a:pPr>
            <a:r>
              <a:rPr lang="zh-CN" altLang="en-US" sz="1600" dirty="0"/>
              <a:t>　三、纳税人在同一地级行政区范围内跨县（市、区）提供建筑服务，不适用</a:t>
            </a:r>
            <a:r>
              <a:rPr lang="en-US" altLang="zh-CN" sz="1600" dirty="0"/>
              <a:t>《</a:t>
            </a:r>
            <a:r>
              <a:rPr lang="zh-CN" altLang="en-US" sz="1600" dirty="0"/>
              <a:t>纳税人跨县（市、区）提供建筑服务增值税征收管理暂行办法</a:t>
            </a:r>
            <a:r>
              <a:rPr lang="en-US" altLang="zh-CN" sz="1600" dirty="0"/>
              <a:t>》</a:t>
            </a:r>
            <a:r>
              <a:rPr lang="zh-CN" altLang="en-US" sz="1600" dirty="0"/>
              <a:t>（国家税务总局公告</a:t>
            </a:r>
            <a:r>
              <a:rPr lang="en-US" altLang="zh-CN" sz="1600" dirty="0"/>
              <a:t>2016</a:t>
            </a:r>
            <a:r>
              <a:rPr lang="zh-CN" altLang="en-US" sz="1600" dirty="0"/>
              <a:t>年第</a:t>
            </a:r>
            <a:r>
              <a:rPr lang="en-US" altLang="zh-CN" sz="1600" dirty="0"/>
              <a:t>17</a:t>
            </a:r>
            <a:r>
              <a:rPr lang="zh-CN" altLang="en-US" sz="1600" dirty="0"/>
              <a:t>号印发）。</a:t>
            </a:r>
          </a:p>
        </p:txBody>
      </p:sp>
    </p:spTree>
    <p:extLst>
      <p:ext uri="{BB962C8B-B14F-4D97-AF65-F5344CB8AC3E}">
        <p14:creationId xmlns="" xmlns:p14="http://schemas.microsoft.com/office/powerpoint/2010/main" val="19438407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 xmlns:a16="http://schemas.microsoft.com/office/drawing/2014/main" id="{98814185-F6CE-45F9-A60A-15D0344A24D3}"/>
              </a:ext>
            </a:extLst>
          </p:cNvPr>
          <p:cNvSpPr/>
          <p:nvPr/>
        </p:nvSpPr>
        <p:spPr>
          <a:xfrm>
            <a:off x="1221024" y="2038075"/>
            <a:ext cx="10332174" cy="3737498"/>
          </a:xfrm>
          <a:prstGeom prst="rect">
            <a:avLst/>
          </a:prstGeom>
        </p:spPr>
        <p:txBody>
          <a:bodyPr wrap="square">
            <a:spAutoFit/>
          </a:bodyPr>
          <a:lstStyle/>
          <a:p>
            <a:pPr>
              <a:lnSpc>
                <a:spcPts val="3160"/>
              </a:lnSpc>
            </a:pPr>
            <a:r>
              <a:rPr lang="zh-CN" altLang="en-US" dirty="0"/>
              <a:t>纳税人跨县（市、区）提供建筑服务增值税征收管理暂行办法</a:t>
            </a:r>
            <a:r>
              <a:rPr lang="en-US" altLang="zh-CN" dirty="0"/>
              <a:t>》</a:t>
            </a:r>
          </a:p>
          <a:p>
            <a:pPr>
              <a:lnSpc>
                <a:spcPts val="3160"/>
              </a:lnSpc>
            </a:pPr>
            <a:r>
              <a:rPr lang="zh-CN" altLang="en-US" dirty="0"/>
              <a:t>（国家税务总局公告</a:t>
            </a:r>
            <a:r>
              <a:rPr lang="en-US" altLang="zh-CN" dirty="0"/>
              <a:t>2016</a:t>
            </a:r>
            <a:r>
              <a:rPr lang="zh-CN" altLang="en-US" dirty="0"/>
              <a:t>年第</a:t>
            </a:r>
            <a:r>
              <a:rPr lang="en-US" altLang="zh-CN" dirty="0"/>
              <a:t>17</a:t>
            </a:r>
            <a:r>
              <a:rPr lang="zh-CN" altLang="en-US" dirty="0"/>
              <a:t>号）</a:t>
            </a:r>
          </a:p>
          <a:p>
            <a:pPr>
              <a:lnSpc>
                <a:spcPts val="3160"/>
              </a:lnSpc>
            </a:pPr>
            <a:r>
              <a:rPr lang="zh-CN" altLang="en-US" dirty="0"/>
              <a:t>第四条 纳税人跨县（市、区）提供建筑服务，按照以下规定预缴税款：</a:t>
            </a:r>
          </a:p>
          <a:p>
            <a:pPr>
              <a:lnSpc>
                <a:spcPts val="3160"/>
              </a:lnSpc>
            </a:pPr>
            <a:r>
              <a:rPr lang="zh-CN" altLang="en-US" dirty="0"/>
              <a:t>　　（一）一般纳税人跨县（市、区）提供建筑服务，适用一般计税方法计税的，以取得的全部价款和价外费用扣除支付的分包款后的余额，按照</a:t>
            </a:r>
            <a:r>
              <a:rPr lang="en-US" altLang="zh-CN" dirty="0"/>
              <a:t>2</a:t>
            </a:r>
            <a:r>
              <a:rPr lang="zh-CN" altLang="en-US" dirty="0"/>
              <a:t>％的预征率计算应预缴税款。</a:t>
            </a:r>
          </a:p>
          <a:p>
            <a:pPr>
              <a:lnSpc>
                <a:spcPts val="3160"/>
              </a:lnSpc>
            </a:pPr>
            <a:r>
              <a:rPr lang="zh-CN" altLang="en-US" dirty="0"/>
              <a:t>　　（二）一般纳税人跨县（市、区）提供建筑服务，选择适用简易计税方法计税的，以取得的全部价款和价外费用扣除支付的分包款后的余额，按照</a:t>
            </a:r>
            <a:r>
              <a:rPr lang="en-US" altLang="zh-CN" dirty="0"/>
              <a:t>3%</a:t>
            </a:r>
            <a:r>
              <a:rPr lang="zh-CN" altLang="en-US" dirty="0"/>
              <a:t>的征收率计算应预缴税款。</a:t>
            </a:r>
          </a:p>
          <a:p>
            <a:pPr>
              <a:lnSpc>
                <a:spcPts val="3160"/>
              </a:lnSpc>
            </a:pPr>
            <a:r>
              <a:rPr lang="zh-CN" altLang="en-US" dirty="0"/>
              <a:t>　　（三）小规模纳税人跨县（市、区）提供建筑服务，以取得的全部价款和价外费用扣除支付的分包款后的余额，按照</a:t>
            </a:r>
            <a:r>
              <a:rPr lang="en-US" altLang="zh-CN" dirty="0"/>
              <a:t>3%</a:t>
            </a:r>
            <a:r>
              <a:rPr lang="zh-CN" altLang="en-US" dirty="0"/>
              <a:t>的征收率计算应预缴税款。</a:t>
            </a:r>
          </a:p>
        </p:txBody>
      </p:sp>
      <p:sp>
        <p:nvSpPr>
          <p:cNvPr id="3" name="矩形 2">
            <a:extLst>
              <a:ext uri="{FF2B5EF4-FFF2-40B4-BE49-F238E27FC236}">
                <a16:creationId xmlns="" xmlns:a16="http://schemas.microsoft.com/office/drawing/2014/main" id="{AAC99CB0-1B85-4554-9894-947B0114B4DA}"/>
              </a:ext>
            </a:extLst>
          </p:cNvPr>
          <p:cNvSpPr/>
          <p:nvPr/>
        </p:nvSpPr>
        <p:spPr>
          <a:xfrm>
            <a:off x="1345218" y="791333"/>
            <a:ext cx="3262432" cy="461665"/>
          </a:xfrm>
          <a:prstGeom prst="rect">
            <a:avLst/>
          </a:prstGeom>
        </p:spPr>
        <p:txBody>
          <a:bodyPr wrap="none">
            <a:spAutoFit/>
          </a:bodyPr>
          <a:lstStyle/>
          <a:p>
            <a:r>
              <a:rPr lang="zh-CN" altLang="en-US" sz="2400" b="1" dirty="0"/>
              <a:t>跨地区经营增值税问题</a:t>
            </a:r>
          </a:p>
        </p:txBody>
      </p:sp>
    </p:spTree>
    <p:extLst>
      <p:ext uri="{BB962C8B-B14F-4D97-AF65-F5344CB8AC3E}">
        <p14:creationId xmlns="" xmlns:p14="http://schemas.microsoft.com/office/powerpoint/2010/main" val="7680331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 xmlns:a16="http://schemas.microsoft.com/office/drawing/2014/main" id="{64355011-F7A0-403A-89DC-0D571FE38CBA}"/>
              </a:ext>
            </a:extLst>
          </p:cNvPr>
          <p:cNvSpPr/>
          <p:nvPr/>
        </p:nvSpPr>
        <p:spPr>
          <a:xfrm>
            <a:off x="766563" y="1680963"/>
            <a:ext cx="11033030" cy="3327129"/>
          </a:xfrm>
          <a:prstGeom prst="rect">
            <a:avLst/>
          </a:prstGeom>
        </p:spPr>
        <p:txBody>
          <a:bodyPr wrap="square">
            <a:spAutoFit/>
          </a:bodyPr>
          <a:lstStyle/>
          <a:p>
            <a:pPr algn="ctr">
              <a:lnSpc>
                <a:spcPts val="3160"/>
              </a:lnSpc>
            </a:pPr>
            <a:r>
              <a:rPr lang="en-US" altLang="zh-CN" dirty="0"/>
              <a:t>《</a:t>
            </a:r>
            <a:r>
              <a:rPr lang="zh-CN" altLang="en-US" dirty="0"/>
              <a:t>纳税人跨县（市、区）提供建筑服务增值税征收管理暂行办法</a:t>
            </a:r>
            <a:r>
              <a:rPr lang="en-US" altLang="zh-CN" dirty="0"/>
              <a:t>》</a:t>
            </a:r>
          </a:p>
          <a:p>
            <a:pPr algn="ctr">
              <a:lnSpc>
                <a:spcPts val="3160"/>
              </a:lnSpc>
            </a:pPr>
            <a:r>
              <a:rPr lang="zh-CN" altLang="en-US" dirty="0"/>
              <a:t>（国家税务总局公告</a:t>
            </a:r>
            <a:r>
              <a:rPr lang="en-US" altLang="zh-CN" dirty="0"/>
              <a:t>2016</a:t>
            </a:r>
            <a:r>
              <a:rPr lang="zh-CN" altLang="en-US" dirty="0"/>
              <a:t>年第</a:t>
            </a:r>
            <a:r>
              <a:rPr lang="en-US" altLang="zh-CN" dirty="0"/>
              <a:t>17</a:t>
            </a:r>
            <a:r>
              <a:rPr lang="zh-CN" altLang="en-US" dirty="0"/>
              <a:t>号）</a:t>
            </a:r>
          </a:p>
          <a:p>
            <a:pPr>
              <a:lnSpc>
                <a:spcPts val="3160"/>
              </a:lnSpc>
            </a:pPr>
            <a:r>
              <a:rPr lang="zh-CN" altLang="en-US" dirty="0"/>
              <a:t>第五条 纳税人跨县（市、区）提供建筑服务，按照以下公式计算应预缴税款：</a:t>
            </a:r>
          </a:p>
          <a:p>
            <a:pPr>
              <a:lnSpc>
                <a:spcPts val="3160"/>
              </a:lnSpc>
            </a:pPr>
            <a:r>
              <a:rPr lang="zh-CN" altLang="en-US" dirty="0"/>
              <a:t>　　（一）适用一般计税方法计税的，应预缴税款</a:t>
            </a:r>
            <a:r>
              <a:rPr lang="en-US" altLang="zh-CN" dirty="0"/>
              <a:t>=(</a:t>
            </a:r>
            <a:r>
              <a:rPr lang="zh-CN" altLang="en-US" dirty="0"/>
              <a:t>全部价款和价外费用</a:t>
            </a:r>
            <a:r>
              <a:rPr lang="en-US" altLang="zh-CN" dirty="0"/>
              <a:t>-</a:t>
            </a:r>
            <a:r>
              <a:rPr lang="zh-CN" altLang="en-US" dirty="0"/>
              <a:t>支付的分包款</a:t>
            </a:r>
            <a:r>
              <a:rPr lang="en-US" altLang="zh-CN" dirty="0"/>
              <a:t>) ÷(1+11%)×2%</a:t>
            </a:r>
          </a:p>
          <a:p>
            <a:pPr>
              <a:lnSpc>
                <a:spcPts val="3160"/>
              </a:lnSpc>
            </a:pPr>
            <a:r>
              <a:rPr lang="zh-CN" altLang="en-US" dirty="0"/>
              <a:t>　　（二）适用简易计税方法计税的，应预缴税款</a:t>
            </a:r>
            <a:r>
              <a:rPr lang="en-US" altLang="zh-CN" dirty="0"/>
              <a:t>=(</a:t>
            </a:r>
            <a:r>
              <a:rPr lang="zh-CN" altLang="en-US" dirty="0"/>
              <a:t>全部价款和价外费用</a:t>
            </a:r>
            <a:r>
              <a:rPr lang="en-US" altLang="zh-CN" dirty="0"/>
              <a:t>-</a:t>
            </a:r>
            <a:r>
              <a:rPr lang="zh-CN" altLang="en-US" dirty="0"/>
              <a:t>支付的分包款</a:t>
            </a:r>
            <a:r>
              <a:rPr lang="en-US" altLang="zh-CN" dirty="0"/>
              <a:t>) ÷(1+3%)×3%</a:t>
            </a:r>
          </a:p>
          <a:p>
            <a:pPr>
              <a:lnSpc>
                <a:spcPts val="3160"/>
              </a:lnSpc>
            </a:pPr>
            <a:r>
              <a:rPr lang="zh-CN" altLang="en-US" dirty="0"/>
              <a:t>　　纳税人取得的全部价款和价外费用扣除支付的分包款后的余额为负数的，可结转下</a:t>
            </a:r>
          </a:p>
          <a:p>
            <a:pPr>
              <a:lnSpc>
                <a:spcPts val="3160"/>
              </a:lnSpc>
            </a:pPr>
            <a:r>
              <a:rPr lang="zh-CN" altLang="en-US" dirty="0"/>
              <a:t>次预缴税款时继续扣除。</a:t>
            </a:r>
          </a:p>
          <a:p>
            <a:pPr>
              <a:lnSpc>
                <a:spcPts val="3160"/>
              </a:lnSpc>
            </a:pPr>
            <a:r>
              <a:rPr lang="zh-CN" altLang="en-US" dirty="0"/>
              <a:t>　　纳税人应按照工程项目分别计算应预缴税款，分别预缴。</a:t>
            </a:r>
          </a:p>
        </p:txBody>
      </p:sp>
      <p:sp>
        <p:nvSpPr>
          <p:cNvPr id="3" name="矩形 2">
            <a:extLst>
              <a:ext uri="{FF2B5EF4-FFF2-40B4-BE49-F238E27FC236}">
                <a16:creationId xmlns="" xmlns:a16="http://schemas.microsoft.com/office/drawing/2014/main" id="{62320500-B661-430F-B2CD-C70B70E5979C}"/>
              </a:ext>
            </a:extLst>
          </p:cNvPr>
          <p:cNvSpPr/>
          <p:nvPr/>
        </p:nvSpPr>
        <p:spPr>
          <a:xfrm>
            <a:off x="1345218" y="791333"/>
            <a:ext cx="3262432" cy="461665"/>
          </a:xfrm>
          <a:prstGeom prst="rect">
            <a:avLst/>
          </a:prstGeom>
        </p:spPr>
        <p:txBody>
          <a:bodyPr wrap="none">
            <a:spAutoFit/>
          </a:bodyPr>
          <a:lstStyle/>
          <a:p>
            <a:r>
              <a:rPr lang="zh-CN" altLang="en-US" sz="2400" b="1" dirty="0"/>
              <a:t>跨地区经营增值税问题</a:t>
            </a:r>
          </a:p>
        </p:txBody>
      </p:sp>
    </p:spTree>
    <p:extLst>
      <p:ext uri="{BB962C8B-B14F-4D97-AF65-F5344CB8AC3E}">
        <p14:creationId xmlns="" xmlns:p14="http://schemas.microsoft.com/office/powerpoint/2010/main" val="24296474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 xmlns:a16="http://schemas.microsoft.com/office/drawing/2014/main" id="{E6566781-9795-46A0-898A-BAEC3020CDDD}"/>
              </a:ext>
            </a:extLst>
          </p:cNvPr>
          <p:cNvSpPr/>
          <p:nvPr/>
        </p:nvSpPr>
        <p:spPr>
          <a:xfrm>
            <a:off x="662529" y="1166843"/>
            <a:ext cx="10529289" cy="4147867"/>
          </a:xfrm>
          <a:prstGeom prst="rect">
            <a:avLst/>
          </a:prstGeom>
        </p:spPr>
        <p:txBody>
          <a:bodyPr wrap="square">
            <a:spAutoFit/>
          </a:bodyPr>
          <a:lstStyle/>
          <a:p>
            <a:pPr algn="ctr">
              <a:lnSpc>
                <a:spcPts val="3160"/>
              </a:lnSpc>
            </a:pPr>
            <a:r>
              <a:rPr lang="en-US" altLang="zh-CN" dirty="0"/>
              <a:t>《</a:t>
            </a:r>
            <a:r>
              <a:rPr lang="zh-CN" altLang="en-US" dirty="0"/>
              <a:t>纳税人跨县（市、区）提供建筑服务增值税征收管理暂行办法</a:t>
            </a:r>
            <a:r>
              <a:rPr lang="en-US" altLang="zh-CN" dirty="0"/>
              <a:t>》</a:t>
            </a:r>
          </a:p>
          <a:p>
            <a:pPr algn="ctr">
              <a:lnSpc>
                <a:spcPts val="3160"/>
              </a:lnSpc>
            </a:pPr>
            <a:r>
              <a:rPr lang="zh-CN" altLang="en-US" dirty="0"/>
              <a:t>（国家税务总局公告</a:t>
            </a:r>
            <a:r>
              <a:rPr lang="en-US" altLang="zh-CN" dirty="0"/>
              <a:t>2016</a:t>
            </a:r>
            <a:r>
              <a:rPr lang="zh-CN" altLang="en-US" dirty="0"/>
              <a:t>年第</a:t>
            </a:r>
            <a:r>
              <a:rPr lang="en-US" altLang="zh-CN" dirty="0"/>
              <a:t>17</a:t>
            </a:r>
            <a:r>
              <a:rPr lang="zh-CN" altLang="en-US" dirty="0"/>
              <a:t>号）</a:t>
            </a:r>
          </a:p>
          <a:p>
            <a:pPr>
              <a:lnSpc>
                <a:spcPts val="3160"/>
              </a:lnSpc>
            </a:pPr>
            <a:r>
              <a:rPr lang="zh-CN" altLang="en-US" dirty="0"/>
              <a:t>      第六条 纳税人按照上述规定从取得的全部价款和价外费用中扣除支付的分包款，应当取得符合法律、行政法规和国家税务总局规定的合法有效凭证，否则不得扣除。</a:t>
            </a:r>
          </a:p>
          <a:p>
            <a:pPr>
              <a:lnSpc>
                <a:spcPts val="3160"/>
              </a:lnSpc>
            </a:pPr>
            <a:r>
              <a:rPr lang="zh-CN" altLang="en-US" dirty="0"/>
              <a:t>　　上述凭证是指：</a:t>
            </a:r>
          </a:p>
          <a:p>
            <a:pPr>
              <a:lnSpc>
                <a:spcPts val="3160"/>
              </a:lnSpc>
            </a:pPr>
            <a:r>
              <a:rPr lang="zh-CN" altLang="en-US" dirty="0"/>
              <a:t>　　（一）从分包方取得的</a:t>
            </a:r>
            <a:r>
              <a:rPr lang="en-US" altLang="zh-CN" dirty="0"/>
              <a:t>2016</a:t>
            </a:r>
            <a:r>
              <a:rPr lang="zh-CN" altLang="en-US" dirty="0"/>
              <a:t>年</a:t>
            </a:r>
            <a:r>
              <a:rPr lang="en-US" altLang="zh-CN" dirty="0"/>
              <a:t>4</a:t>
            </a:r>
            <a:r>
              <a:rPr lang="zh-CN" altLang="en-US" dirty="0"/>
              <a:t>月</a:t>
            </a:r>
            <a:r>
              <a:rPr lang="en-US" altLang="zh-CN" dirty="0"/>
              <a:t>30</a:t>
            </a:r>
            <a:r>
              <a:rPr lang="zh-CN" altLang="en-US" dirty="0"/>
              <a:t>日前开具的建筑业营业税发票。</a:t>
            </a:r>
          </a:p>
          <a:p>
            <a:pPr>
              <a:lnSpc>
                <a:spcPts val="3160"/>
              </a:lnSpc>
            </a:pPr>
            <a:r>
              <a:rPr lang="zh-CN" altLang="en-US" dirty="0"/>
              <a:t>　     上述建筑业营业税发票在</a:t>
            </a:r>
            <a:r>
              <a:rPr lang="en-US" altLang="zh-CN" dirty="0"/>
              <a:t>2016</a:t>
            </a:r>
            <a:r>
              <a:rPr lang="zh-CN" altLang="en-US" dirty="0"/>
              <a:t>年</a:t>
            </a:r>
            <a:r>
              <a:rPr lang="en-US" altLang="zh-CN" dirty="0"/>
              <a:t>6</a:t>
            </a:r>
            <a:r>
              <a:rPr lang="zh-CN" altLang="en-US" dirty="0"/>
              <a:t>月</a:t>
            </a:r>
            <a:r>
              <a:rPr lang="en-US" altLang="zh-CN" dirty="0"/>
              <a:t>30</a:t>
            </a:r>
            <a:r>
              <a:rPr lang="zh-CN" altLang="en-US" dirty="0"/>
              <a:t>日前可作为预缴税款的扣除凭证。</a:t>
            </a:r>
          </a:p>
          <a:p>
            <a:pPr>
              <a:lnSpc>
                <a:spcPts val="3160"/>
              </a:lnSpc>
            </a:pPr>
            <a:r>
              <a:rPr lang="zh-CN" altLang="en-US" dirty="0"/>
              <a:t>　　（二）从分包方取得的</a:t>
            </a:r>
            <a:r>
              <a:rPr lang="en-US" altLang="zh-CN" dirty="0"/>
              <a:t>2016</a:t>
            </a:r>
            <a:r>
              <a:rPr lang="zh-CN" altLang="en-US" dirty="0"/>
              <a:t>年</a:t>
            </a:r>
            <a:r>
              <a:rPr lang="en-US" altLang="zh-CN" dirty="0"/>
              <a:t>5</a:t>
            </a:r>
            <a:r>
              <a:rPr lang="zh-CN" altLang="en-US" dirty="0"/>
              <a:t>月</a:t>
            </a:r>
            <a:r>
              <a:rPr lang="en-US" altLang="zh-CN" dirty="0"/>
              <a:t>1</a:t>
            </a:r>
            <a:r>
              <a:rPr lang="zh-CN" altLang="en-US" dirty="0"/>
              <a:t>日后开具的，备注栏注明建筑服务发生地所在县（市、区）、项目名称的增值税发票。</a:t>
            </a:r>
          </a:p>
          <a:p>
            <a:pPr>
              <a:lnSpc>
                <a:spcPts val="3160"/>
              </a:lnSpc>
            </a:pPr>
            <a:r>
              <a:rPr lang="zh-CN" altLang="en-US" dirty="0"/>
              <a:t>　　（三）国家税务总局规定的其他凭证。</a:t>
            </a:r>
          </a:p>
        </p:txBody>
      </p:sp>
      <p:sp>
        <p:nvSpPr>
          <p:cNvPr id="3" name="矩形 2">
            <a:extLst>
              <a:ext uri="{FF2B5EF4-FFF2-40B4-BE49-F238E27FC236}">
                <a16:creationId xmlns="" xmlns:a16="http://schemas.microsoft.com/office/drawing/2014/main" id="{409D5FF3-B7A1-4DA0-AD0E-D4B2885E54DC}"/>
              </a:ext>
            </a:extLst>
          </p:cNvPr>
          <p:cNvSpPr/>
          <p:nvPr/>
        </p:nvSpPr>
        <p:spPr>
          <a:xfrm>
            <a:off x="1306889" y="572315"/>
            <a:ext cx="3262432" cy="461665"/>
          </a:xfrm>
          <a:prstGeom prst="rect">
            <a:avLst/>
          </a:prstGeom>
        </p:spPr>
        <p:txBody>
          <a:bodyPr wrap="none">
            <a:spAutoFit/>
          </a:bodyPr>
          <a:lstStyle/>
          <a:p>
            <a:r>
              <a:rPr lang="zh-CN" altLang="en-US" sz="2400" b="1" dirty="0"/>
              <a:t>跨地区经营增值税问题</a:t>
            </a:r>
          </a:p>
        </p:txBody>
      </p:sp>
    </p:spTree>
    <p:extLst>
      <p:ext uri="{BB962C8B-B14F-4D97-AF65-F5344CB8AC3E}">
        <p14:creationId xmlns="" xmlns:p14="http://schemas.microsoft.com/office/powerpoint/2010/main" val="3617314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 xmlns:a16="http://schemas.microsoft.com/office/drawing/2014/main" id="{736F8172-040F-42E4-92E4-3D37666F419E}"/>
              </a:ext>
            </a:extLst>
          </p:cNvPr>
          <p:cNvSpPr txBox="1"/>
          <p:nvPr/>
        </p:nvSpPr>
        <p:spPr>
          <a:xfrm>
            <a:off x="1160795" y="832268"/>
            <a:ext cx="4352982" cy="369332"/>
          </a:xfrm>
          <a:prstGeom prst="rect">
            <a:avLst/>
          </a:prstGeom>
          <a:noFill/>
        </p:spPr>
        <p:txBody>
          <a:bodyPr wrap="square" rtlCol="0">
            <a:spAutoFit/>
          </a:bodyPr>
          <a:lstStyle/>
          <a:p>
            <a:r>
              <a:rPr lang="zh-CN" altLang="en-US" dirty="0"/>
              <a:t>一 建筑服务业税率的变化</a:t>
            </a:r>
          </a:p>
        </p:txBody>
      </p:sp>
      <p:sp>
        <p:nvSpPr>
          <p:cNvPr id="3" name="文本框 2">
            <a:extLst>
              <a:ext uri="{FF2B5EF4-FFF2-40B4-BE49-F238E27FC236}">
                <a16:creationId xmlns="" xmlns:a16="http://schemas.microsoft.com/office/drawing/2014/main" id="{27C0795F-1015-4B23-A257-9FB4A2E893DA}"/>
              </a:ext>
            </a:extLst>
          </p:cNvPr>
          <p:cNvSpPr txBox="1"/>
          <p:nvPr/>
        </p:nvSpPr>
        <p:spPr>
          <a:xfrm>
            <a:off x="897974" y="1454287"/>
            <a:ext cx="11153490" cy="1200329"/>
          </a:xfrm>
          <a:prstGeom prst="rect">
            <a:avLst/>
          </a:prstGeom>
          <a:noFill/>
        </p:spPr>
        <p:txBody>
          <a:bodyPr wrap="square" rtlCol="0">
            <a:spAutoFit/>
          </a:bodyPr>
          <a:lstStyle/>
          <a:p>
            <a:r>
              <a:rPr lang="en-US" altLang="zh-CN" dirty="0"/>
              <a:t> 2016</a:t>
            </a:r>
            <a:r>
              <a:rPr lang="zh-CN" altLang="en-US" dirty="0"/>
              <a:t>年</a:t>
            </a:r>
            <a:endParaRPr lang="en-US" altLang="zh-CN" dirty="0"/>
          </a:p>
          <a:p>
            <a:r>
              <a:rPr lang="zh-CN" altLang="en-US" dirty="0"/>
              <a:t>       财税</a:t>
            </a:r>
            <a:r>
              <a:rPr lang="en-US" altLang="zh-CN" dirty="0"/>
              <a:t>【2016】36</a:t>
            </a:r>
            <a:r>
              <a:rPr lang="zh-CN" altLang="en-US" dirty="0"/>
              <a:t>号  </a:t>
            </a:r>
            <a:endParaRPr lang="en-US" altLang="zh-CN" dirty="0"/>
          </a:p>
          <a:p>
            <a:r>
              <a:rPr lang="zh-CN" altLang="en-US" dirty="0"/>
              <a:t>       提供交通运输、邮政、基础电信、建筑、不动产租赁服务，销售不动产，转让土地使用权，税率为</a:t>
            </a:r>
            <a:r>
              <a:rPr lang="en-US" altLang="zh-CN" dirty="0"/>
              <a:t>11%</a:t>
            </a:r>
            <a:r>
              <a:rPr lang="zh-CN" altLang="en-US" dirty="0"/>
              <a:t>。</a:t>
            </a:r>
            <a:endParaRPr lang="en-US" altLang="zh-CN" dirty="0"/>
          </a:p>
          <a:p>
            <a:r>
              <a:rPr lang="zh-CN" altLang="en-US" dirty="0"/>
              <a:t>增值税征收率为</a:t>
            </a:r>
            <a:r>
              <a:rPr lang="en-US" altLang="zh-CN" dirty="0"/>
              <a:t>3%</a:t>
            </a:r>
            <a:r>
              <a:rPr lang="zh-CN" altLang="en-US" dirty="0"/>
              <a:t>，财政部和国家税务总局另有规定的除外。</a:t>
            </a:r>
          </a:p>
        </p:txBody>
      </p:sp>
      <p:sp>
        <p:nvSpPr>
          <p:cNvPr id="4" name="矩形 3">
            <a:extLst>
              <a:ext uri="{FF2B5EF4-FFF2-40B4-BE49-F238E27FC236}">
                <a16:creationId xmlns="" xmlns:a16="http://schemas.microsoft.com/office/drawing/2014/main" id="{FCBE86D9-499F-4B9E-93B7-0E0144E4B48E}"/>
              </a:ext>
            </a:extLst>
          </p:cNvPr>
          <p:cNvSpPr/>
          <p:nvPr/>
        </p:nvSpPr>
        <p:spPr>
          <a:xfrm>
            <a:off x="897974" y="3208613"/>
            <a:ext cx="10644273" cy="1200329"/>
          </a:xfrm>
          <a:prstGeom prst="rect">
            <a:avLst/>
          </a:prstGeom>
        </p:spPr>
        <p:txBody>
          <a:bodyPr wrap="square">
            <a:spAutoFit/>
          </a:bodyPr>
          <a:lstStyle/>
          <a:p>
            <a:r>
              <a:rPr lang="en-US" altLang="zh-CN" dirty="0"/>
              <a:t>2018</a:t>
            </a:r>
            <a:r>
              <a:rPr lang="zh-CN" altLang="en-US" dirty="0"/>
              <a:t>年</a:t>
            </a:r>
            <a:endParaRPr lang="en-US" altLang="zh-CN" dirty="0"/>
          </a:p>
          <a:p>
            <a:r>
              <a:rPr lang="zh-CN" altLang="en-US" dirty="0"/>
              <a:t>         财税</a:t>
            </a:r>
            <a:r>
              <a:rPr lang="en-US" altLang="zh-CN" dirty="0"/>
              <a:t>【2018】32  </a:t>
            </a:r>
          </a:p>
          <a:p>
            <a:r>
              <a:rPr lang="en-US" altLang="zh-CN" dirty="0"/>
              <a:t>         </a:t>
            </a:r>
            <a:r>
              <a:rPr lang="zh-CN" altLang="en-US" dirty="0"/>
              <a:t>纳税人发生增值税应税销售行为或者进口货物，原适用</a:t>
            </a:r>
            <a:r>
              <a:rPr lang="en-US" altLang="zh-CN" dirty="0"/>
              <a:t>17%</a:t>
            </a:r>
            <a:r>
              <a:rPr lang="zh-CN" altLang="en-US" dirty="0"/>
              <a:t>和</a:t>
            </a:r>
            <a:r>
              <a:rPr lang="en-US" altLang="zh-CN" dirty="0"/>
              <a:t>11%</a:t>
            </a:r>
            <a:r>
              <a:rPr lang="zh-CN" altLang="en-US" dirty="0"/>
              <a:t>税率的，税率分别调整为</a:t>
            </a:r>
            <a:r>
              <a:rPr lang="en-US" altLang="zh-CN" dirty="0"/>
              <a:t>16%</a:t>
            </a:r>
            <a:r>
              <a:rPr lang="zh-CN" altLang="en-US" dirty="0"/>
              <a:t>、</a:t>
            </a:r>
            <a:r>
              <a:rPr lang="en-US" altLang="zh-CN" dirty="0"/>
              <a:t>10%</a:t>
            </a:r>
            <a:r>
              <a:rPr lang="zh-CN" altLang="en-US" dirty="0"/>
              <a:t>。本通知自</a:t>
            </a:r>
            <a:r>
              <a:rPr lang="en-US" altLang="zh-CN" dirty="0"/>
              <a:t>2018</a:t>
            </a:r>
            <a:r>
              <a:rPr lang="zh-CN" altLang="en-US" dirty="0"/>
              <a:t>年</a:t>
            </a:r>
            <a:r>
              <a:rPr lang="en-US" altLang="zh-CN" dirty="0"/>
              <a:t>5</a:t>
            </a:r>
            <a:r>
              <a:rPr lang="zh-CN" altLang="en-US" dirty="0"/>
              <a:t>月</a:t>
            </a:r>
            <a:r>
              <a:rPr lang="en-US" altLang="zh-CN" dirty="0"/>
              <a:t>1</a:t>
            </a:r>
            <a:r>
              <a:rPr lang="zh-CN" altLang="en-US" dirty="0"/>
              <a:t>日起执行。</a:t>
            </a:r>
          </a:p>
        </p:txBody>
      </p:sp>
      <p:sp>
        <p:nvSpPr>
          <p:cNvPr id="5" name="矩形 4">
            <a:extLst>
              <a:ext uri="{FF2B5EF4-FFF2-40B4-BE49-F238E27FC236}">
                <a16:creationId xmlns="" xmlns:a16="http://schemas.microsoft.com/office/drawing/2014/main" id="{E90C6015-C2BE-46E6-8A61-C4FDCE527303}"/>
              </a:ext>
            </a:extLst>
          </p:cNvPr>
          <p:cNvSpPr/>
          <p:nvPr/>
        </p:nvSpPr>
        <p:spPr>
          <a:xfrm>
            <a:off x="881547" y="4665049"/>
            <a:ext cx="10545715" cy="1477328"/>
          </a:xfrm>
          <a:prstGeom prst="rect">
            <a:avLst/>
          </a:prstGeom>
        </p:spPr>
        <p:txBody>
          <a:bodyPr wrap="square">
            <a:spAutoFit/>
          </a:bodyPr>
          <a:lstStyle/>
          <a:p>
            <a:r>
              <a:rPr lang="en-US" altLang="zh-CN" dirty="0"/>
              <a:t>2019</a:t>
            </a:r>
            <a:r>
              <a:rPr lang="zh-CN" altLang="en-US" dirty="0"/>
              <a:t>年</a:t>
            </a:r>
            <a:endParaRPr lang="en-US" altLang="zh-CN" dirty="0"/>
          </a:p>
          <a:p>
            <a:r>
              <a:rPr lang="zh-CN" altLang="en-US" dirty="0"/>
              <a:t>         财政部 税务总局 海关总署公告</a:t>
            </a:r>
            <a:r>
              <a:rPr lang="en-US" altLang="zh-CN" dirty="0"/>
              <a:t>2019</a:t>
            </a:r>
            <a:r>
              <a:rPr lang="zh-CN" altLang="en-US" dirty="0"/>
              <a:t>年第</a:t>
            </a:r>
            <a:r>
              <a:rPr lang="en-US" altLang="zh-CN" dirty="0"/>
              <a:t>39</a:t>
            </a:r>
            <a:r>
              <a:rPr lang="zh-CN" altLang="en-US" dirty="0"/>
              <a:t>号</a:t>
            </a:r>
            <a:endParaRPr lang="en-US" altLang="zh-CN" dirty="0"/>
          </a:p>
          <a:p>
            <a:r>
              <a:rPr lang="zh-CN" altLang="en-US" dirty="0"/>
              <a:t>       增值税一般纳税人发生增值税应税销售行为或者进口货物，原适用</a:t>
            </a:r>
            <a:r>
              <a:rPr lang="en-US" altLang="zh-CN" dirty="0"/>
              <a:t>16%</a:t>
            </a:r>
            <a:r>
              <a:rPr lang="zh-CN" altLang="en-US" dirty="0"/>
              <a:t>税率的，税率调整为</a:t>
            </a:r>
            <a:r>
              <a:rPr lang="en-US" altLang="zh-CN" dirty="0"/>
              <a:t>13%</a:t>
            </a:r>
            <a:r>
              <a:rPr lang="zh-CN" altLang="en-US" dirty="0"/>
              <a:t>；原适用</a:t>
            </a:r>
            <a:r>
              <a:rPr lang="en-US" altLang="zh-CN" dirty="0"/>
              <a:t>10%</a:t>
            </a:r>
            <a:r>
              <a:rPr lang="zh-CN" altLang="en-US" dirty="0"/>
              <a:t>税率的，税率调整为</a:t>
            </a:r>
            <a:r>
              <a:rPr lang="en-US" altLang="zh-CN" dirty="0"/>
              <a:t>9%</a:t>
            </a:r>
            <a:r>
              <a:rPr lang="zh-CN" altLang="en-US" dirty="0"/>
              <a:t>。</a:t>
            </a:r>
          </a:p>
          <a:p>
            <a:r>
              <a:rPr lang="zh-CN" altLang="en-US" dirty="0"/>
              <a:t>本公告自</a:t>
            </a:r>
            <a:r>
              <a:rPr lang="en-US" altLang="zh-CN" dirty="0"/>
              <a:t>2019</a:t>
            </a:r>
            <a:r>
              <a:rPr lang="zh-CN" altLang="en-US" dirty="0"/>
              <a:t>年</a:t>
            </a:r>
            <a:r>
              <a:rPr lang="en-US" altLang="zh-CN" dirty="0"/>
              <a:t>4</a:t>
            </a:r>
            <a:r>
              <a:rPr lang="zh-CN" altLang="en-US" dirty="0"/>
              <a:t>月</a:t>
            </a:r>
            <a:r>
              <a:rPr lang="en-US" altLang="zh-CN" dirty="0"/>
              <a:t>1</a:t>
            </a:r>
            <a:r>
              <a:rPr lang="zh-CN" altLang="en-US" dirty="0"/>
              <a:t>日起执行。</a:t>
            </a:r>
          </a:p>
        </p:txBody>
      </p:sp>
    </p:spTree>
    <p:extLst>
      <p:ext uri="{BB962C8B-B14F-4D97-AF65-F5344CB8AC3E}">
        <p14:creationId xmlns="" xmlns:p14="http://schemas.microsoft.com/office/powerpoint/2010/main" val="35899300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 xmlns:a16="http://schemas.microsoft.com/office/drawing/2014/main" id="{1C5D9484-61E4-4287-8DC7-393313BEF45F}"/>
              </a:ext>
            </a:extLst>
          </p:cNvPr>
          <p:cNvSpPr/>
          <p:nvPr/>
        </p:nvSpPr>
        <p:spPr>
          <a:xfrm>
            <a:off x="1116992" y="2571783"/>
            <a:ext cx="10260991" cy="2506392"/>
          </a:xfrm>
          <a:prstGeom prst="rect">
            <a:avLst/>
          </a:prstGeom>
        </p:spPr>
        <p:txBody>
          <a:bodyPr wrap="square">
            <a:spAutoFit/>
          </a:bodyPr>
          <a:lstStyle/>
          <a:p>
            <a:pPr>
              <a:lnSpc>
                <a:spcPts val="3160"/>
              </a:lnSpc>
            </a:pPr>
            <a:r>
              <a:rPr lang="zh-CN" altLang="en-US" dirty="0"/>
              <a:t>       二、建筑企业所属二级或二级以下分支机构直接管理的项目部</a:t>
            </a:r>
            <a:r>
              <a:rPr lang="en-US" altLang="zh-CN" dirty="0"/>
              <a:t>(</a:t>
            </a:r>
            <a:r>
              <a:rPr lang="zh-CN" altLang="en-US" dirty="0"/>
              <a:t>包括与项目部性质相同的工程指挥部、合同段等，下同</a:t>
            </a:r>
            <a:r>
              <a:rPr lang="en-US" altLang="zh-CN" dirty="0"/>
              <a:t>)</a:t>
            </a:r>
            <a:r>
              <a:rPr lang="zh-CN" altLang="en-US" dirty="0"/>
              <a:t>不就地预缴企业所得税，其经营收入、职工工资和资产总额应汇总到二级分支机构统一核算，由二级分支机构按照国税发</a:t>
            </a:r>
            <a:r>
              <a:rPr lang="en-US" altLang="zh-CN" dirty="0"/>
              <a:t>[2008]28</a:t>
            </a:r>
            <a:r>
              <a:rPr lang="zh-CN" altLang="en-US" dirty="0"/>
              <a:t>号文件规定的办法预缴企业所得税。</a:t>
            </a:r>
          </a:p>
          <a:p>
            <a:pPr>
              <a:lnSpc>
                <a:spcPts val="3160"/>
              </a:lnSpc>
            </a:pPr>
            <a:r>
              <a:rPr lang="zh-CN" altLang="en-US" dirty="0"/>
              <a:t>　</a:t>
            </a:r>
          </a:p>
          <a:p>
            <a:pPr>
              <a:lnSpc>
                <a:spcPts val="3160"/>
              </a:lnSpc>
            </a:pPr>
            <a:r>
              <a:rPr lang="zh-CN" altLang="en-US" dirty="0"/>
              <a:t>      三、建筑企业总机构直接管理的跨地区设立的项目部，应按项目实际经营收入的</a:t>
            </a:r>
            <a:r>
              <a:rPr lang="en-US" altLang="zh-CN" dirty="0"/>
              <a:t>0.2%</a:t>
            </a:r>
            <a:r>
              <a:rPr lang="zh-CN" altLang="en-US" dirty="0"/>
              <a:t>按月或按季由总机构向项目所在地预分企业所得税，并由项目部向所在地主管税务机关预缴。</a:t>
            </a:r>
          </a:p>
        </p:txBody>
      </p:sp>
      <p:sp>
        <p:nvSpPr>
          <p:cNvPr id="4" name="矩形 3">
            <a:extLst>
              <a:ext uri="{FF2B5EF4-FFF2-40B4-BE49-F238E27FC236}">
                <a16:creationId xmlns="" xmlns:a16="http://schemas.microsoft.com/office/drawing/2014/main" id="{8C9B95E7-92E0-4419-B8BE-CED2995F7E12}"/>
              </a:ext>
            </a:extLst>
          </p:cNvPr>
          <p:cNvSpPr/>
          <p:nvPr/>
        </p:nvSpPr>
        <p:spPr>
          <a:xfrm>
            <a:off x="1084139" y="419003"/>
            <a:ext cx="4801314" cy="461665"/>
          </a:xfrm>
          <a:prstGeom prst="rect">
            <a:avLst/>
          </a:prstGeom>
        </p:spPr>
        <p:txBody>
          <a:bodyPr wrap="none">
            <a:spAutoFit/>
          </a:bodyPr>
          <a:lstStyle/>
          <a:p>
            <a:r>
              <a:rPr lang="zh-CN" altLang="en-US" sz="2400" b="1" dirty="0"/>
              <a:t>跨地区经营的企业所得税管理规定</a:t>
            </a:r>
          </a:p>
        </p:txBody>
      </p:sp>
      <p:sp>
        <p:nvSpPr>
          <p:cNvPr id="5" name="矩形 4">
            <a:extLst>
              <a:ext uri="{FF2B5EF4-FFF2-40B4-BE49-F238E27FC236}">
                <a16:creationId xmlns="" xmlns:a16="http://schemas.microsoft.com/office/drawing/2014/main" id="{9BB54319-1BC2-42AC-8AC1-56FD572E65C4}"/>
              </a:ext>
            </a:extLst>
          </p:cNvPr>
          <p:cNvSpPr/>
          <p:nvPr/>
        </p:nvSpPr>
        <p:spPr>
          <a:xfrm>
            <a:off x="1303157" y="1218394"/>
            <a:ext cx="8317207" cy="864917"/>
          </a:xfrm>
          <a:prstGeom prst="rect">
            <a:avLst/>
          </a:prstGeom>
        </p:spPr>
        <p:txBody>
          <a:bodyPr wrap="square">
            <a:spAutoFit/>
          </a:bodyPr>
          <a:lstStyle/>
          <a:p>
            <a:pPr>
              <a:lnSpc>
                <a:spcPts val="3160"/>
              </a:lnSpc>
            </a:pPr>
            <a:r>
              <a:rPr lang="en-US" altLang="zh-CN" dirty="0"/>
              <a:t>《</a:t>
            </a:r>
            <a:r>
              <a:rPr lang="zh-CN" altLang="en-US" dirty="0"/>
              <a:t>国家税务总局关于跨地区经营建筑企业所得税征收管理问题的通知</a:t>
            </a:r>
            <a:r>
              <a:rPr lang="en-US" altLang="zh-CN" dirty="0"/>
              <a:t>》</a:t>
            </a:r>
          </a:p>
          <a:p>
            <a:pPr algn="ctr">
              <a:lnSpc>
                <a:spcPts val="3160"/>
              </a:lnSpc>
            </a:pPr>
            <a:r>
              <a:rPr lang="zh-CN" altLang="en-US" dirty="0"/>
              <a:t>（国税函</a:t>
            </a:r>
            <a:r>
              <a:rPr lang="en-US" altLang="zh-CN" dirty="0"/>
              <a:t>[2010]156</a:t>
            </a:r>
            <a:r>
              <a:rPr lang="zh-CN" altLang="en-US" dirty="0"/>
              <a:t>号 ）</a:t>
            </a:r>
          </a:p>
        </p:txBody>
      </p:sp>
    </p:spTree>
    <p:extLst>
      <p:ext uri="{BB962C8B-B14F-4D97-AF65-F5344CB8AC3E}">
        <p14:creationId xmlns="" xmlns:p14="http://schemas.microsoft.com/office/powerpoint/2010/main" val="492475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 xmlns:a16="http://schemas.microsoft.com/office/drawing/2014/main" id="{46D5638B-1FF0-4861-8180-0B5268B678CA}"/>
              </a:ext>
            </a:extLst>
          </p:cNvPr>
          <p:cNvSpPr/>
          <p:nvPr/>
        </p:nvSpPr>
        <p:spPr>
          <a:xfrm>
            <a:off x="870596" y="1762803"/>
            <a:ext cx="10764733" cy="4558236"/>
          </a:xfrm>
          <a:prstGeom prst="rect">
            <a:avLst/>
          </a:prstGeom>
        </p:spPr>
        <p:txBody>
          <a:bodyPr wrap="square">
            <a:spAutoFit/>
          </a:bodyPr>
          <a:lstStyle/>
          <a:p>
            <a:pPr>
              <a:lnSpc>
                <a:spcPts val="3160"/>
              </a:lnSpc>
            </a:pPr>
            <a:r>
              <a:rPr lang="zh-CN" altLang="en-US" dirty="0"/>
              <a:t>    </a:t>
            </a:r>
            <a:r>
              <a:rPr lang="en-US" altLang="zh-CN" dirty="0"/>
              <a:t>《 </a:t>
            </a:r>
            <a:r>
              <a:rPr lang="zh-CN" altLang="en-US" dirty="0"/>
              <a:t>营业税改征增值税试点实施办法 </a:t>
            </a:r>
            <a:r>
              <a:rPr lang="en-US" altLang="zh-CN" dirty="0"/>
              <a:t>》 </a:t>
            </a:r>
            <a:r>
              <a:rPr lang="zh-CN" altLang="en-US" dirty="0"/>
              <a:t>（财税</a:t>
            </a:r>
            <a:r>
              <a:rPr lang="en-US" altLang="zh-CN" dirty="0"/>
              <a:t>[2016]36 </a:t>
            </a:r>
            <a:r>
              <a:rPr lang="zh-CN" altLang="en-US" dirty="0"/>
              <a:t>号）</a:t>
            </a:r>
          </a:p>
          <a:p>
            <a:pPr>
              <a:lnSpc>
                <a:spcPts val="3160"/>
              </a:lnSpc>
            </a:pPr>
            <a:r>
              <a:rPr lang="zh-CN" altLang="en-US" dirty="0"/>
              <a:t>       第四十五条 增值税纳税义务、扣缴义务发生时间为：</a:t>
            </a:r>
          </a:p>
          <a:p>
            <a:pPr>
              <a:lnSpc>
                <a:spcPts val="3160"/>
              </a:lnSpc>
            </a:pPr>
            <a:r>
              <a:rPr lang="zh-CN" altLang="en-US" dirty="0"/>
              <a:t>     （一）纳税人发生应税行为并收讫销售款项或者取得索取销售款项凭据的当天；先开具发票的，为开具发票的当天。</a:t>
            </a:r>
          </a:p>
          <a:p>
            <a:pPr>
              <a:lnSpc>
                <a:spcPts val="3160"/>
              </a:lnSpc>
            </a:pPr>
            <a:r>
              <a:rPr lang="zh-CN" altLang="en-US" dirty="0"/>
              <a:t>      收讫销售款项，是指纳税人销售服务、无形资产、不动产过程中或者完成后收到款项。</a:t>
            </a:r>
          </a:p>
          <a:p>
            <a:pPr>
              <a:lnSpc>
                <a:spcPts val="3160"/>
              </a:lnSpc>
            </a:pPr>
            <a:r>
              <a:rPr lang="zh-CN" altLang="en-US" dirty="0"/>
              <a:t>      取得索取销售款项凭据的当天，是指书面合同确定的付款日期；未签订书面合同或者书面合同未确定付款日期的，为服务、无形资产转让完成的当天或者不动产权属变更的当天。</a:t>
            </a:r>
          </a:p>
          <a:p>
            <a:pPr>
              <a:lnSpc>
                <a:spcPts val="3160"/>
              </a:lnSpc>
            </a:pPr>
            <a:r>
              <a:rPr lang="zh-CN" altLang="en-US" dirty="0"/>
              <a:t>     （二）纳税人提供建筑服务、租赁服务采取预收款方式的，其纳税义务发生时间为收到预收款的当天。（废止）</a:t>
            </a:r>
            <a:r>
              <a:rPr lang="en-US" altLang="zh-CN" dirty="0"/>
              <a:t>《 </a:t>
            </a:r>
            <a:r>
              <a:rPr lang="zh-CN" altLang="en-US" dirty="0"/>
              <a:t>关于建筑服务等营改增试点政策的通知 </a:t>
            </a:r>
            <a:r>
              <a:rPr lang="en-US" altLang="zh-CN" dirty="0"/>
              <a:t>》 </a:t>
            </a:r>
            <a:r>
              <a:rPr lang="zh-CN" altLang="en-US" dirty="0"/>
              <a:t>（财税 </a:t>
            </a:r>
            <a:r>
              <a:rPr lang="en-US" altLang="zh-CN" dirty="0"/>
              <a:t>〔2017 〕58 </a:t>
            </a:r>
            <a:r>
              <a:rPr lang="zh-CN" altLang="en-US" dirty="0"/>
              <a:t>号）</a:t>
            </a:r>
          </a:p>
          <a:p>
            <a:pPr>
              <a:lnSpc>
                <a:spcPts val="3160"/>
              </a:lnSpc>
            </a:pPr>
            <a:r>
              <a:rPr lang="zh-CN" altLang="en-US" dirty="0"/>
              <a:t>       二、</a:t>
            </a:r>
            <a:r>
              <a:rPr lang="en-US" altLang="zh-CN" dirty="0"/>
              <a:t>《</a:t>
            </a:r>
            <a:r>
              <a:rPr lang="zh-CN" altLang="en-US" dirty="0"/>
              <a:t>营业税改征增值税试点实施办法</a:t>
            </a:r>
            <a:r>
              <a:rPr lang="en-US" altLang="zh-CN" dirty="0"/>
              <a:t>》(</a:t>
            </a:r>
            <a:r>
              <a:rPr lang="zh-CN" altLang="en-US" dirty="0"/>
              <a:t>财税</a:t>
            </a:r>
            <a:r>
              <a:rPr lang="en-US" altLang="zh-CN" dirty="0"/>
              <a:t>〔2016〕36</a:t>
            </a:r>
            <a:r>
              <a:rPr lang="zh-CN" altLang="en-US" dirty="0"/>
              <a:t>号印发</a:t>
            </a:r>
            <a:r>
              <a:rPr lang="en-US" altLang="zh-CN" dirty="0"/>
              <a:t>)</a:t>
            </a:r>
            <a:r>
              <a:rPr lang="zh-CN" altLang="en-US" dirty="0"/>
              <a:t>第四十五条第</a:t>
            </a:r>
            <a:r>
              <a:rPr lang="en-US" altLang="zh-CN" dirty="0"/>
              <a:t>(</a:t>
            </a:r>
            <a:r>
              <a:rPr lang="zh-CN" altLang="en-US" dirty="0"/>
              <a:t>二</a:t>
            </a:r>
            <a:r>
              <a:rPr lang="en-US" altLang="zh-CN" dirty="0"/>
              <a:t>)</a:t>
            </a:r>
            <a:r>
              <a:rPr lang="zh-CN" altLang="en-US" dirty="0"/>
              <a:t>项修改为“纳税人提供租赁服务采取预收款方式的，其纳税义务发生时间为收到预收款的当天”。</a:t>
            </a:r>
          </a:p>
        </p:txBody>
      </p:sp>
      <p:sp>
        <p:nvSpPr>
          <p:cNvPr id="3" name="矩形 2">
            <a:extLst>
              <a:ext uri="{FF2B5EF4-FFF2-40B4-BE49-F238E27FC236}">
                <a16:creationId xmlns="" xmlns:a16="http://schemas.microsoft.com/office/drawing/2014/main" id="{6D9B81B2-1E9D-44AF-A440-E6FF09F7CE22}"/>
              </a:ext>
            </a:extLst>
          </p:cNvPr>
          <p:cNvSpPr/>
          <p:nvPr/>
        </p:nvSpPr>
        <p:spPr>
          <a:xfrm>
            <a:off x="1232254" y="562474"/>
            <a:ext cx="6117380" cy="461665"/>
          </a:xfrm>
          <a:prstGeom prst="rect">
            <a:avLst/>
          </a:prstGeom>
        </p:spPr>
        <p:txBody>
          <a:bodyPr wrap="none">
            <a:spAutoFit/>
          </a:bodyPr>
          <a:lstStyle/>
          <a:p>
            <a:r>
              <a:rPr lang="zh-CN" altLang="en-US" sz="2400" b="1" dirty="0"/>
              <a:t>二 建筑服务增值税纳税义务发生时间的判定</a:t>
            </a:r>
          </a:p>
        </p:txBody>
      </p:sp>
      <p:sp>
        <p:nvSpPr>
          <p:cNvPr id="4" name="矩形 3">
            <a:extLst>
              <a:ext uri="{FF2B5EF4-FFF2-40B4-BE49-F238E27FC236}">
                <a16:creationId xmlns="" xmlns:a16="http://schemas.microsoft.com/office/drawing/2014/main" id="{9A5B2F98-BFFB-4EDC-BD0D-8F55574D0785}"/>
              </a:ext>
            </a:extLst>
          </p:cNvPr>
          <p:cNvSpPr/>
          <p:nvPr/>
        </p:nvSpPr>
        <p:spPr>
          <a:xfrm>
            <a:off x="1429093" y="1208805"/>
            <a:ext cx="3132306" cy="369332"/>
          </a:xfrm>
          <a:prstGeom prst="rect">
            <a:avLst/>
          </a:prstGeom>
        </p:spPr>
        <p:txBody>
          <a:bodyPr wrap="square">
            <a:spAutoFit/>
          </a:bodyPr>
          <a:lstStyle/>
          <a:p>
            <a:r>
              <a:rPr lang="zh-CN" altLang="en-US" dirty="0"/>
              <a:t>增值税纳税义务发生时间</a:t>
            </a:r>
          </a:p>
        </p:txBody>
      </p:sp>
    </p:spTree>
    <p:extLst>
      <p:ext uri="{BB962C8B-B14F-4D97-AF65-F5344CB8AC3E}">
        <p14:creationId xmlns="" xmlns:p14="http://schemas.microsoft.com/office/powerpoint/2010/main" val="2927561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 xmlns:a16="http://schemas.microsoft.com/office/drawing/2014/main" id="{DDF867B8-973D-4155-97E0-1B978C7EC4A6}"/>
              </a:ext>
            </a:extLst>
          </p:cNvPr>
          <p:cNvSpPr/>
          <p:nvPr/>
        </p:nvSpPr>
        <p:spPr>
          <a:xfrm>
            <a:off x="870596" y="531119"/>
            <a:ext cx="6933564" cy="461665"/>
          </a:xfrm>
          <a:prstGeom prst="rect">
            <a:avLst/>
          </a:prstGeom>
        </p:spPr>
        <p:txBody>
          <a:bodyPr wrap="square">
            <a:spAutoFit/>
          </a:bodyPr>
          <a:lstStyle/>
          <a:p>
            <a:r>
              <a:rPr lang="zh-CN" altLang="en-US" sz="2400" b="1" dirty="0"/>
              <a:t>三 增值税加计抵减政策解析及适用</a:t>
            </a:r>
          </a:p>
        </p:txBody>
      </p:sp>
      <p:sp>
        <p:nvSpPr>
          <p:cNvPr id="3" name="矩形 2">
            <a:extLst>
              <a:ext uri="{FF2B5EF4-FFF2-40B4-BE49-F238E27FC236}">
                <a16:creationId xmlns="" xmlns:a16="http://schemas.microsoft.com/office/drawing/2014/main" id="{C87926F9-0411-4D50-B845-0CE48913B9A6}"/>
              </a:ext>
            </a:extLst>
          </p:cNvPr>
          <p:cNvSpPr/>
          <p:nvPr/>
        </p:nvSpPr>
        <p:spPr>
          <a:xfrm>
            <a:off x="689907" y="963680"/>
            <a:ext cx="10989226" cy="6363278"/>
          </a:xfrm>
          <a:prstGeom prst="rect">
            <a:avLst/>
          </a:prstGeom>
        </p:spPr>
        <p:txBody>
          <a:bodyPr wrap="square">
            <a:spAutoFit/>
          </a:bodyPr>
          <a:lstStyle/>
          <a:p>
            <a:pPr>
              <a:lnSpc>
                <a:spcPts val="2820"/>
              </a:lnSpc>
            </a:pPr>
            <a:r>
              <a:rPr lang="zh-CN" altLang="en-US" dirty="0"/>
              <a:t> </a:t>
            </a:r>
            <a:r>
              <a:rPr lang="en-US" altLang="zh-CN" sz="1600" dirty="0"/>
              <a:t>《 </a:t>
            </a:r>
            <a:r>
              <a:rPr lang="zh-CN" altLang="en-US" sz="1600" dirty="0"/>
              <a:t>关于深化增值税改革有关政策的公告 </a:t>
            </a:r>
            <a:r>
              <a:rPr lang="en-US" altLang="zh-CN" sz="1600" dirty="0"/>
              <a:t>》 </a:t>
            </a:r>
            <a:r>
              <a:rPr lang="zh-CN" altLang="en-US" sz="1600" dirty="0"/>
              <a:t>（ 财政部 税务总局 海关总署公告</a:t>
            </a:r>
            <a:r>
              <a:rPr lang="en-US" altLang="zh-CN" sz="1600" dirty="0"/>
              <a:t>2019 </a:t>
            </a:r>
            <a:r>
              <a:rPr lang="zh-CN" altLang="en-US" sz="1600" dirty="0"/>
              <a:t>年第</a:t>
            </a:r>
            <a:r>
              <a:rPr lang="en-US" altLang="zh-CN" sz="1600" dirty="0"/>
              <a:t>39 </a:t>
            </a:r>
            <a:r>
              <a:rPr lang="zh-CN" altLang="en-US" sz="1600" dirty="0"/>
              <a:t>号 ）</a:t>
            </a:r>
          </a:p>
          <a:p>
            <a:pPr>
              <a:lnSpc>
                <a:spcPts val="2820"/>
              </a:lnSpc>
            </a:pPr>
            <a:r>
              <a:rPr lang="zh-CN" altLang="en-US" sz="1600" dirty="0"/>
              <a:t>七、自</a:t>
            </a:r>
            <a:r>
              <a:rPr lang="en-US" altLang="zh-CN" sz="1600" dirty="0"/>
              <a:t>2019</a:t>
            </a:r>
            <a:r>
              <a:rPr lang="zh-CN" altLang="en-US" sz="1600" dirty="0"/>
              <a:t>年</a:t>
            </a:r>
            <a:r>
              <a:rPr lang="en-US" altLang="zh-CN" sz="1600" dirty="0"/>
              <a:t>4</a:t>
            </a:r>
            <a:r>
              <a:rPr lang="zh-CN" altLang="en-US" sz="1600" dirty="0"/>
              <a:t>月</a:t>
            </a:r>
            <a:r>
              <a:rPr lang="en-US" altLang="zh-CN" sz="1600" dirty="0"/>
              <a:t>1</a:t>
            </a:r>
            <a:r>
              <a:rPr lang="zh-CN" altLang="en-US" sz="1600" dirty="0"/>
              <a:t>日至</a:t>
            </a:r>
            <a:r>
              <a:rPr lang="en-US" altLang="zh-CN" sz="1600" dirty="0"/>
              <a:t>2021</a:t>
            </a:r>
            <a:r>
              <a:rPr lang="zh-CN" altLang="en-US" sz="1600" dirty="0"/>
              <a:t>年</a:t>
            </a:r>
            <a:r>
              <a:rPr lang="en-US" altLang="zh-CN" sz="1600" dirty="0"/>
              <a:t>12</a:t>
            </a:r>
            <a:r>
              <a:rPr lang="zh-CN" altLang="en-US" sz="1600" dirty="0"/>
              <a:t>月</a:t>
            </a:r>
            <a:r>
              <a:rPr lang="en-US" altLang="zh-CN" sz="1600" dirty="0"/>
              <a:t>31</a:t>
            </a:r>
            <a:r>
              <a:rPr lang="zh-CN" altLang="en-US" sz="1600" dirty="0"/>
              <a:t>日，允许生产、生活性服务业纳税人按照当期可抵扣进项税额加计</a:t>
            </a:r>
            <a:r>
              <a:rPr lang="en-US" altLang="zh-CN" sz="1600" dirty="0"/>
              <a:t>10%</a:t>
            </a:r>
            <a:r>
              <a:rPr lang="zh-CN" altLang="en-US" sz="1600" dirty="0"/>
              <a:t>，抵减应纳税额（以下称加计抵减政策）。</a:t>
            </a:r>
          </a:p>
          <a:p>
            <a:pPr>
              <a:lnSpc>
                <a:spcPts val="2820"/>
              </a:lnSpc>
            </a:pPr>
            <a:r>
              <a:rPr lang="zh-CN" altLang="en-US" sz="1600" dirty="0"/>
              <a:t>（一）本公告所称生产、生活性服务业纳税人，是指提供邮政服务、电信服务、现代服务、生活服务（以下称四项服务）取得的销售额占全部销售额的比重超过</a:t>
            </a:r>
            <a:r>
              <a:rPr lang="en-US" altLang="zh-CN" sz="1600" dirty="0"/>
              <a:t>50%</a:t>
            </a:r>
            <a:r>
              <a:rPr lang="zh-CN" altLang="en-US" sz="1600" dirty="0"/>
              <a:t>的纳税人。四项服务的具体范围按照</a:t>
            </a:r>
            <a:r>
              <a:rPr lang="en-US" altLang="zh-CN" sz="1600" dirty="0"/>
              <a:t>《</a:t>
            </a:r>
            <a:r>
              <a:rPr lang="zh-CN" altLang="en-US" sz="1600" dirty="0"/>
              <a:t>销售服务、无形资产、不动产注释</a:t>
            </a:r>
            <a:r>
              <a:rPr lang="en-US" altLang="zh-CN" sz="1600" dirty="0"/>
              <a:t>》       </a:t>
            </a:r>
            <a:r>
              <a:rPr lang="zh-CN" altLang="en-US" sz="1600" dirty="0"/>
              <a:t>（财税</a:t>
            </a:r>
            <a:r>
              <a:rPr lang="en-US" altLang="zh-CN" sz="1600" dirty="0"/>
              <a:t>〔2016〕36</a:t>
            </a:r>
            <a:r>
              <a:rPr lang="zh-CN" altLang="en-US" sz="1600" dirty="0"/>
              <a:t>号印发）执行。</a:t>
            </a:r>
          </a:p>
          <a:p>
            <a:pPr>
              <a:lnSpc>
                <a:spcPts val="2820"/>
              </a:lnSpc>
            </a:pPr>
            <a:r>
              <a:rPr lang="en-US" altLang="zh-CN" sz="1600" dirty="0"/>
              <a:t>2019</a:t>
            </a:r>
            <a:r>
              <a:rPr lang="zh-CN" altLang="en-US" sz="1600" dirty="0"/>
              <a:t>年</a:t>
            </a:r>
            <a:r>
              <a:rPr lang="en-US" altLang="zh-CN" sz="1600" dirty="0"/>
              <a:t>3</a:t>
            </a:r>
            <a:r>
              <a:rPr lang="zh-CN" altLang="en-US" sz="1600" dirty="0"/>
              <a:t>月</a:t>
            </a:r>
            <a:r>
              <a:rPr lang="en-US" altLang="zh-CN" sz="1600" dirty="0"/>
              <a:t>31</a:t>
            </a:r>
            <a:r>
              <a:rPr lang="zh-CN" altLang="en-US" sz="1600" dirty="0"/>
              <a:t>日前设立的纳税人，自</a:t>
            </a:r>
            <a:r>
              <a:rPr lang="en-US" altLang="zh-CN" sz="1600" dirty="0"/>
              <a:t>2018</a:t>
            </a:r>
            <a:r>
              <a:rPr lang="zh-CN" altLang="en-US" sz="1600" dirty="0"/>
              <a:t>年</a:t>
            </a:r>
            <a:r>
              <a:rPr lang="en-US" altLang="zh-CN" sz="1600" dirty="0"/>
              <a:t>4</a:t>
            </a:r>
            <a:r>
              <a:rPr lang="zh-CN" altLang="en-US" sz="1600" dirty="0"/>
              <a:t>月至</a:t>
            </a:r>
            <a:r>
              <a:rPr lang="en-US" altLang="zh-CN" sz="1600" dirty="0"/>
              <a:t>2019</a:t>
            </a:r>
            <a:r>
              <a:rPr lang="zh-CN" altLang="en-US" sz="1600" dirty="0"/>
              <a:t>年</a:t>
            </a:r>
            <a:r>
              <a:rPr lang="en-US" altLang="zh-CN" sz="1600" dirty="0"/>
              <a:t>3</a:t>
            </a:r>
            <a:r>
              <a:rPr lang="zh-CN" altLang="en-US" sz="1600" dirty="0"/>
              <a:t>月期间的销售额</a:t>
            </a:r>
            <a:r>
              <a:rPr lang="en-US" altLang="zh-CN" sz="1600" dirty="0"/>
              <a:t>(</a:t>
            </a:r>
            <a:r>
              <a:rPr lang="zh-CN" altLang="en-US" sz="1600" dirty="0"/>
              <a:t>经营期不满</a:t>
            </a:r>
            <a:r>
              <a:rPr lang="en-US" altLang="zh-CN" sz="1600" dirty="0"/>
              <a:t>12</a:t>
            </a:r>
            <a:r>
              <a:rPr lang="zh-CN" altLang="en-US" sz="1600" dirty="0"/>
              <a:t>个月的，按照实际经营期的销售额</a:t>
            </a:r>
            <a:r>
              <a:rPr lang="en-US" altLang="zh-CN" sz="1600" dirty="0"/>
              <a:t>)</a:t>
            </a:r>
            <a:r>
              <a:rPr lang="zh-CN" altLang="en-US" sz="1600" dirty="0"/>
              <a:t>符合上述规定条件的，自</a:t>
            </a:r>
            <a:r>
              <a:rPr lang="en-US" altLang="zh-CN" sz="1600" dirty="0"/>
              <a:t>2019</a:t>
            </a:r>
            <a:r>
              <a:rPr lang="zh-CN" altLang="en-US" sz="1600" dirty="0"/>
              <a:t>年</a:t>
            </a:r>
            <a:r>
              <a:rPr lang="en-US" altLang="zh-CN" sz="1600" dirty="0"/>
              <a:t>4</a:t>
            </a:r>
            <a:r>
              <a:rPr lang="zh-CN" altLang="en-US" sz="1600" dirty="0"/>
              <a:t>月</a:t>
            </a:r>
            <a:r>
              <a:rPr lang="en-US" altLang="zh-CN" sz="1600" dirty="0"/>
              <a:t>1</a:t>
            </a:r>
            <a:r>
              <a:rPr lang="zh-CN" altLang="en-US" sz="1600" dirty="0"/>
              <a:t>日起适用加计抵减政策。</a:t>
            </a:r>
          </a:p>
          <a:p>
            <a:pPr>
              <a:lnSpc>
                <a:spcPts val="2820"/>
              </a:lnSpc>
            </a:pPr>
            <a:r>
              <a:rPr lang="en-US" altLang="zh-CN" sz="1600" dirty="0"/>
              <a:t>2019</a:t>
            </a:r>
            <a:r>
              <a:rPr lang="zh-CN" altLang="en-US" sz="1600" dirty="0"/>
              <a:t>年</a:t>
            </a:r>
            <a:r>
              <a:rPr lang="en-US" altLang="zh-CN" sz="1600" dirty="0"/>
              <a:t>4</a:t>
            </a:r>
            <a:r>
              <a:rPr lang="zh-CN" altLang="en-US" sz="1600" dirty="0"/>
              <a:t>月</a:t>
            </a:r>
            <a:r>
              <a:rPr lang="en-US" altLang="zh-CN" sz="1600" dirty="0"/>
              <a:t>1</a:t>
            </a:r>
            <a:r>
              <a:rPr lang="zh-CN" altLang="en-US" sz="1600" dirty="0"/>
              <a:t>日后设立的纳税人，自设立之日起</a:t>
            </a:r>
            <a:r>
              <a:rPr lang="en-US" altLang="zh-CN" sz="1600" dirty="0"/>
              <a:t>3</a:t>
            </a:r>
            <a:r>
              <a:rPr lang="zh-CN" altLang="en-US" sz="1600" dirty="0"/>
              <a:t>个月的销售额符合上述规定条件的，自登记为一般纳税人之日起适用加计抵减政策。</a:t>
            </a:r>
          </a:p>
          <a:p>
            <a:pPr>
              <a:lnSpc>
                <a:spcPts val="2820"/>
              </a:lnSpc>
            </a:pPr>
            <a:r>
              <a:rPr lang="zh-CN" altLang="en-US" sz="1600" dirty="0"/>
              <a:t>纳税人确定适用加计抵减政策后，当年内不再调整，以后年度是否适用，根据上年度销售额计算确定。</a:t>
            </a:r>
          </a:p>
          <a:p>
            <a:pPr>
              <a:lnSpc>
                <a:spcPts val="2820"/>
              </a:lnSpc>
            </a:pPr>
            <a:r>
              <a:rPr lang="zh-CN" altLang="en-US" sz="1600" dirty="0"/>
              <a:t>纳税人可计提但未计提的加计抵减额，可在确定适用加计抵减政策当期一并计提。</a:t>
            </a:r>
          </a:p>
          <a:p>
            <a:pPr>
              <a:lnSpc>
                <a:spcPts val="2820"/>
              </a:lnSpc>
            </a:pPr>
            <a:r>
              <a:rPr lang="zh-CN" altLang="en-US" sz="1600" dirty="0"/>
              <a:t>（二）纳税人应按照当期可抵扣进项税额的</a:t>
            </a:r>
            <a:r>
              <a:rPr lang="en-US" altLang="zh-CN" sz="1600" dirty="0"/>
              <a:t>10%</a:t>
            </a:r>
            <a:r>
              <a:rPr lang="zh-CN" altLang="en-US" sz="1600" dirty="0"/>
              <a:t>计提当期加计抵减额。按照现行规定不得从销项税额中抵扣的进项税额，不得计提加计抵减额；已计提加计抵减额的进项税额，按规定作进项税额转出的，应在进项税额转出当期，相应调减加计抵减额。计算公式如下：</a:t>
            </a:r>
          </a:p>
          <a:p>
            <a:pPr>
              <a:lnSpc>
                <a:spcPts val="2820"/>
              </a:lnSpc>
            </a:pPr>
            <a:r>
              <a:rPr lang="zh-CN" altLang="en-US" sz="1600" dirty="0"/>
              <a:t>　　当期计提加计抵减额</a:t>
            </a:r>
            <a:r>
              <a:rPr lang="en-US" altLang="zh-CN" sz="1600" dirty="0"/>
              <a:t>=</a:t>
            </a:r>
            <a:r>
              <a:rPr lang="zh-CN" altLang="en-US" sz="1600" dirty="0"/>
              <a:t>当期可抵扣进项税额</a:t>
            </a:r>
            <a:r>
              <a:rPr lang="en-US" altLang="zh-CN" sz="1600" dirty="0"/>
              <a:t>×10%</a:t>
            </a:r>
          </a:p>
          <a:p>
            <a:pPr>
              <a:lnSpc>
                <a:spcPts val="2820"/>
              </a:lnSpc>
            </a:pPr>
            <a:r>
              <a:rPr lang="zh-CN" altLang="en-US" sz="1600" dirty="0"/>
              <a:t>　　当期可抵减加计抵减额</a:t>
            </a:r>
            <a:r>
              <a:rPr lang="en-US" altLang="zh-CN" sz="1600" dirty="0"/>
              <a:t>=</a:t>
            </a:r>
            <a:r>
              <a:rPr lang="zh-CN" altLang="en-US" sz="1600" dirty="0"/>
              <a:t>上期末加计抵减额余额</a:t>
            </a:r>
            <a:r>
              <a:rPr lang="en-US" altLang="zh-CN" sz="1600" dirty="0"/>
              <a:t>+</a:t>
            </a:r>
            <a:r>
              <a:rPr lang="zh-CN" altLang="en-US" sz="1600" dirty="0"/>
              <a:t>当期计提加计抵减额</a:t>
            </a:r>
            <a:r>
              <a:rPr lang="en-US" altLang="zh-CN" sz="1600" dirty="0"/>
              <a:t>-</a:t>
            </a:r>
            <a:r>
              <a:rPr lang="zh-CN" altLang="en-US" sz="1600" dirty="0"/>
              <a:t>当期调减加计抵减额</a:t>
            </a:r>
          </a:p>
        </p:txBody>
      </p:sp>
    </p:spTree>
    <p:extLst>
      <p:ext uri="{BB962C8B-B14F-4D97-AF65-F5344CB8AC3E}">
        <p14:creationId xmlns="" xmlns:p14="http://schemas.microsoft.com/office/powerpoint/2010/main" val="1453020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 xmlns:a16="http://schemas.microsoft.com/office/drawing/2014/main" id="{BD562844-D9A5-486E-B513-E80B4CA7CD25}"/>
              </a:ext>
            </a:extLst>
          </p:cNvPr>
          <p:cNvSpPr/>
          <p:nvPr/>
        </p:nvSpPr>
        <p:spPr>
          <a:xfrm>
            <a:off x="1628214" y="747529"/>
            <a:ext cx="4886274" cy="461665"/>
          </a:xfrm>
          <a:prstGeom prst="rect">
            <a:avLst/>
          </a:prstGeom>
        </p:spPr>
        <p:txBody>
          <a:bodyPr wrap="none">
            <a:spAutoFit/>
          </a:bodyPr>
          <a:lstStyle/>
          <a:p>
            <a:r>
              <a:rPr lang="zh-CN" altLang="en-US" sz="2400" b="1" dirty="0"/>
              <a:t>四 留抵退税的政策规定及操作方法</a:t>
            </a:r>
          </a:p>
        </p:txBody>
      </p:sp>
      <p:sp>
        <p:nvSpPr>
          <p:cNvPr id="3" name="矩形 2">
            <a:extLst>
              <a:ext uri="{FF2B5EF4-FFF2-40B4-BE49-F238E27FC236}">
                <a16:creationId xmlns="" xmlns:a16="http://schemas.microsoft.com/office/drawing/2014/main" id="{7C925C15-59CE-40B5-BE63-31387EBD96FF}"/>
              </a:ext>
            </a:extLst>
          </p:cNvPr>
          <p:cNvSpPr/>
          <p:nvPr/>
        </p:nvSpPr>
        <p:spPr>
          <a:xfrm>
            <a:off x="815843" y="1648110"/>
            <a:ext cx="10392402" cy="4558236"/>
          </a:xfrm>
          <a:prstGeom prst="rect">
            <a:avLst/>
          </a:prstGeom>
        </p:spPr>
        <p:txBody>
          <a:bodyPr wrap="square">
            <a:spAutoFit/>
          </a:bodyPr>
          <a:lstStyle/>
          <a:p>
            <a:pPr>
              <a:lnSpc>
                <a:spcPts val="3160"/>
              </a:lnSpc>
            </a:pPr>
            <a:r>
              <a:rPr lang="zh-CN" altLang="en-US" dirty="0"/>
              <a:t>实施时间</a:t>
            </a:r>
          </a:p>
          <a:p>
            <a:pPr>
              <a:lnSpc>
                <a:spcPts val="3160"/>
              </a:lnSpc>
            </a:pPr>
            <a:r>
              <a:rPr lang="zh-CN" altLang="en-US" dirty="0"/>
              <a:t>      自</a:t>
            </a:r>
            <a:r>
              <a:rPr lang="en-US" altLang="zh-CN" dirty="0"/>
              <a:t>2019</a:t>
            </a:r>
            <a:r>
              <a:rPr lang="zh-CN" altLang="en-US" dirty="0"/>
              <a:t>年</a:t>
            </a:r>
            <a:r>
              <a:rPr lang="en-US" altLang="zh-CN" dirty="0"/>
              <a:t>4</a:t>
            </a:r>
            <a:r>
              <a:rPr lang="zh-CN" altLang="en-US" dirty="0"/>
              <a:t>月</a:t>
            </a:r>
            <a:r>
              <a:rPr lang="en-US" altLang="zh-CN" dirty="0"/>
              <a:t>1</a:t>
            </a:r>
            <a:r>
              <a:rPr lang="zh-CN" altLang="en-US" dirty="0"/>
              <a:t>日起，试行增值税期末留抵税额退税制度</a:t>
            </a:r>
          </a:p>
          <a:p>
            <a:pPr>
              <a:lnSpc>
                <a:spcPts val="3160"/>
              </a:lnSpc>
            </a:pPr>
            <a:r>
              <a:rPr lang="zh-CN" altLang="en-US" dirty="0"/>
              <a:t>      适用条件（ 同时符合 ）</a:t>
            </a:r>
          </a:p>
          <a:p>
            <a:pPr>
              <a:lnSpc>
                <a:spcPts val="3160"/>
              </a:lnSpc>
            </a:pPr>
            <a:r>
              <a:rPr lang="en-US" altLang="zh-CN" dirty="0"/>
              <a:t>      1.</a:t>
            </a:r>
            <a:r>
              <a:rPr lang="zh-CN" altLang="en-US" dirty="0"/>
              <a:t>自</a:t>
            </a:r>
            <a:r>
              <a:rPr lang="en-US" altLang="zh-CN" dirty="0"/>
              <a:t>2019</a:t>
            </a:r>
            <a:r>
              <a:rPr lang="zh-CN" altLang="en-US" dirty="0"/>
              <a:t>年</a:t>
            </a:r>
            <a:r>
              <a:rPr lang="en-US" altLang="zh-CN" dirty="0"/>
              <a:t>4</a:t>
            </a:r>
            <a:r>
              <a:rPr lang="zh-CN" altLang="en-US" dirty="0"/>
              <a:t>月税款所属期起，连续六个月（按季纳税的，连续两个季度）增量留抵税额均大于零，且第六个月增量留抵税额不低于</a:t>
            </a:r>
            <a:r>
              <a:rPr lang="en-US" altLang="zh-CN" dirty="0"/>
              <a:t>50</a:t>
            </a:r>
            <a:r>
              <a:rPr lang="zh-CN" altLang="en-US" dirty="0"/>
              <a:t>万元；</a:t>
            </a:r>
          </a:p>
          <a:p>
            <a:pPr>
              <a:lnSpc>
                <a:spcPts val="3160"/>
              </a:lnSpc>
            </a:pPr>
            <a:r>
              <a:rPr lang="en-US" altLang="zh-CN" dirty="0"/>
              <a:t>      2.</a:t>
            </a:r>
            <a:r>
              <a:rPr lang="zh-CN" altLang="en-US" dirty="0"/>
              <a:t>纳税信用等级为</a:t>
            </a:r>
            <a:r>
              <a:rPr lang="en-US" altLang="zh-CN" dirty="0"/>
              <a:t>A</a:t>
            </a:r>
            <a:r>
              <a:rPr lang="zh-CN" altLang="en-US" dirty="0"/>
              <a:t>级或者</a:t>
            </a:r>
            <a:r>
              <a:rPr lang="en-US" altLang="zh-CN" dirty="0"/>
              <a:t>B</a:t>
            </a:r>
            <a:r>
              <a:rPr lang="zh-CN" altLang="en-US" dirty="0"/>
              <a:t>级；</a:t>
            </a:r>
          </a:p>
          <a:p>
            <a:pPr>
              <a:lnSpc>
                <a:spcPts val="3160"/>
              </a:lnSpc>
            </a:pPr>
            <a:r>
              <a:rPr lang="en-US" altLang="zh-CN" dirty="0"/>
              <a:t>     3.</a:t>
            </a:r>
            <a:r>
              <a:rPr lang="zh-CN" altLang="en-US" dirty="0"/>
              <a:t>申请退税前</a:t>
            </a:r>
            <a:r>
              <a:rPr lang="en-US" altLang="zh-CN" dirty="0"/>
              <a:t>36</a:t>
            </a:r>
            <a:r>
              <a:rPr lang="zh-CN" altLang="en-US" dirty="0"/>
              <a:t>个月未发生骗取留抵退税、出口退税或虚开增值税专用发票情形的；</a:t>
            </a:r>
          </a:p>
          <a:p>
            <a:pPr>
              <a:lnSpc>
                <a:spcPts val="3160"/>
              </a:lnSpc>
            </a:pPr>
            <a:r>
              <a:rPr lang="en-US" altLang="zh-CN" dirty="0"/>
              <a:t>     4.</a:t>
            </a:r>
            <a:r>
              <a:rPr lang="zh-CN" altLang="en-US" dirty="0"/>
              <a:t>申请退税前</a:t>
            </a:r>
            <a:r>
              <a:rPr lang="en-US" altLang="zh-CN" dirty="0"/>
              <a:t>36</a:t>
            </a:r>
            <a:r>
              <a:rPr lang="zh-CN" altLang="en-US" dirty="0"/>
              <a:t>个月未因偷税被税务机关处罚两次及以上的；</a:t>
            </a:r>
          </a:p>
          <a:p>
            <a:pPr>
              <a:lnSpc>
                <a:spcPts val="3160"/>
              </a:lnSpc>
            </a:pPr>
            <a:r>
              <a:rPr lang="en-US" altLang="zh-CN" dirty="0"/>
              <a:t>    5.</a:t>
            </a:r>
            <a:r>
              <a:rPr lang="zh-CN" altLang="en-US" dirty="0"/>
              <a:t>自</a:t>
            </a:r>
            <a:r>
              <a:rPr lang="en-US" altLang="zh-CN" dirty="0"/>
              <a:t>2019</a:t>
            </a:r>
            <a:r>
              <a:rPr lang="zh-CN" altLang="en-US" dirty="0"/>
              <a:t>年</a:t>
            </a:r>
            <a:r>
              <a:rPr lang="en-US" altLang="zh-CN" dirty="0"/>
              <a:t>4</a:t>
            </a:r>
            <a:r>
              <a:rPr lang="zh-CN" altLang="en-US" dirty="0"/>
              <a:t>月</a:t>
            </a:r>
            <a:r>
              <a:rPr lang="en-US" altLang="zh-CN" dirty="0"/>
              <a:t>1</a:t>
            </a:r>
            <a:r>
              <a:rPr lang="zh-CN" altLang="en-US" dirty="0"/>
              <a:t>日起未享受即征即退、先征后返（退）政策的。</a:t>
            </a:r>
          </a:p>
          <a:p>
            <a:pPr>
              <a:lnSpc>
                <a:spcPts val="3160"/>
              </a:lnSpc>
            </a:pPr>
            <a:r>
              <a:rPr lang="zh-CN" altLang="en-US" dirty="0"/>
              <a:t>    增量留抵税额定义</a:t>
            </a:r>
          </a:p>
          <a:p>
            <a:pPr>
              <a:lnSpc>
                <a:spcPts val="3160"/>
              </a:lnSpc>
            </a:pPr>
            <a:r>
              <a:rPr lang="zh-CN" altLang="en-US" dirty="0"/>
              <a:t>     本公告所称增量留抵税额，是指与</a:t>
            </a:r>
            <a:r>
              <a:rPr lang="en-US" altLang="zh-CN" dirty="0"/>
              <a:t>2019</a:t>
            </a:r>
            <a:r>
              <a:rPr lang="zh-CN" altLang="en-US" dirty="0"/>
              <a:t>年</a:t>
            </a:r>
            <a:r>
              <a:rPr lang="en-US" altLang="zh-CN" dirty="0"/>
              <a:t>3</a:t>
            </a:r>
            <a:r>
              <a:rPr lang="zh-CN" altLang="en-US" dirty="0"/>
              <a:t>月底相比新增加的期末留抵税额。</a:t>
            </a:r>
          </a:p>
        </p:txBody>
      </p:sp>
    </p:spTree>
    <p:extLst>
      <p:ext uri="{BB962C8B-B14F-4D97-AF65-F5344CB8AC3E}">
        <p14:creationId xmlns="" xmlns:p14="http://schemas.microsoft.com/office/powerpoint/2010/main" val="40896070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 xmlns:a16="http://schemas.microsoft.com/office/drawing/2014/main" id="{33104CA9-3EB5-4B4B-A890-17A5A4AC1131}"/>
              </a:ext>
            </a:extLst>
          </p:cNvPr>
          <p:cNvSpPr/>
          <p:nvPr/>
        </p:nvSpPr>
        <p:spPr>
          <a:xfrm>
            <a:off x="596824" y="1894505"/>
            <a:ext cx="10797586" cy="2506392"/>
          </a:xfrm>
          <a:prstGeom prst="rect">
            <a:avLst/>
          </a:prstGeom>
        </p:spPr>
        <p:txBody>
          <a:bodyPr wrap="square">
            <a:spAutoFit/>
          </a:bodyPr>
          <a:lstStyle/>
          <a:p>
            <a:pPr>
              <a:lnSpc>
                <a:spcPts val="3160"/>
              </a:lnSpc>
            </a:pPr>
            <a:r>
              <a:rPr lang="zh-CN" altLang="en-US" dirty="0"/>
              <a:t> 计算公式</a:t>
            </a:r>
          </a:p>
          <a:p>
            <a:pPr>
              <a:lnSpc>
                <a:spcPts val="3160"/>
              </a:lnSpc>
            </a:pPr>
            <a:r>
              <a:rPr lang="zh-CN" altLang="en-US" dirty="0"/>
              <a:t>       纳税人当期允许退还的增量留抵税额，按照以下公式计算：</a:t>
            </a:r>
          </a:p>
          <a:p>
            <a:pPr>
              <a:lnSpc>
                <a:spcPts val="3160"/>
              </a:lnSpc>
            </a:pPr>
            <a:r>
              <a:rPr lang="zh-CN" altLang="en-US" dirty="0"/>
              <a:t>　　允许退还的增量留抵税额</a:t>
            </a:r>
            <a:r>
              <a:rPr lang="en-US" altLang="zh-CN" dirty="0"/>
              <a:t>=</a:t>
            </a:r>
            <a:r>
              <a:rPr lang="zh-CN" altLang="en-US" dirty="0"/>
              <a:t>增量留抵税额</a:t>
            </a:r>
            <a:r>
              <a:rPr lang="en-US" altLang="zh-CN" dirty="0"/>
              <a:t>×</a:t>
            </a:r>
            <a:r>
              <a:rPr lang="zh-CN" altLang="en-US" dirty="0"/>
              <a:t>进项构成比例</a:t>
            </a:r>
            <a:r>
              <a:rPr lang="en-US" altLang="zh-CN" dirty="0"/>
              <a:t>×60%</a:t>
            </a:r>
          </a:p>
          <a:p>
            <a:pPr>
              <a:lnSpc>
                <a:spcPts val="3160"/>
              </a:lnSpc>
            </a:pPr>
            <a:r>
              <a:rPr lang="zh-CN" altLang="en-US" dirty="0"/>
              <a:t>　　进项构成比例，为</a:t>
            </a:r>
            <a:r>
              <a:rPr lang="en-US" altLang="zh-CN" dirty="0"/>
              <a:t>2019</a:t>
            </a:r>
            <a:r>
              <a:rPr lang="zh-CN" altLang="en-US" dirty="0"/>
              <a:t>年</a:t>
            </a:r>
            <a:r>
              <a:rPr lang="en-US" altLang="zh-CN" dirty="0"/>
              <a:t>4</a:t>
            </a:r>
            <a:r>
              <a:rPr lang="zh-CN" altLang="en-US" dirty="0"/>
              <a:t>月至申请退税前一税款所属期内已抵扣的增值税专用发票（含税控机动车销售统一发票）、海关进口增值税专用缴款书、解缴税款完税凭证注明的增值税额占同期全部已抵扣进项税额的比重。</a:t>
            </a:r>
          </a:p>
        </p:txBody>
      </p:sp>
      <p:sp>
        <p:nvSpPr>
          <p:cNvPr id="3" name="矩形 2">
            <a:extLst>
              <a:ext uri="{FF2B5EF4-FFF2-40B4-BE49-F238E27FC236}">
                <a16:creationId xmlns="" xmlns:a16="http://schemas.microsoft.com/office/drawing/2014/main" id="{A5B37782-AE04-4830-A7EA-26799AFE77F3}"/>
              </a:ext>
            </a:extLst>
          </p:cNvPr>
          <p:cNvSpPr/>
          <p:nvPr/>
        </p:nvSpPr>
        <p:spPr>
          <a:xfrm>
            <a:off x="945941" y="818710"/>
            <a:ext cx="3347391" cy="461665"/>
          </a:xfrm>
          <a:prstGeom prst="rect">
            <a:avLst/>
          </a:prstGeom>
        </p:spPr>
        <p:txBody>
          <a:bodyPr wrap="none">
            <a:spAutoFit/>
          </a:bodyPr>
          <a:lstStyle/>
          <a:p>
            <a:r>
              <a:rPr lang="zh-CN" altLang="en-US" sz="2400" dirty="0"/>
              <a:t>四 留抵退税的基本规定</a:t>
            </a:r>
          </a:p>
        </p:txBody>
      </p:sp>
    </p:spTree>
    <p:extLst>
      <p:ext uri="{BB962C8B-B14F-4D97-AF65-F5344CB8AC3E}">
        <p14:creationId xmlns="" xmlns:p14="http://schemas.microsoft.com/office/powerpoint/2010/main" val="193477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 xmlns:a16="http://schemas.microsoft.com/office/drawing/2014/main" id="{A5FAE419-FE26-4E61-8F81-EBB576A99C67}"/>
              </a:ext>
            </a:extLst>
          </p:cNvPr>
          <p:cNvSpPr/>
          <p:nvPr/>
        </p:nvSpPr>
        <p:spPr>
          <a:xfrm>
            <a:off x="755382" y="1101020"/>
            <a:ext cx="10414534" cy="1846659"/>
          </a:xfrm>
          <a:prstGeom prst="rect">
            <a:avLst/>
          </a:prstGeom>
        </p:spPr>
        <p:txBody>
          <a:bodyPr wrap="square">
            <a:spAutoFit/>
          </a:bodyPr>
          <a:lstStyle/>
          <a:p>
            <a:r>
              <a:rPr lang="zh-CN" altLang="en-US" dirty="0"/>
              <a:t> </a:t>
            </a:r>
            <a:r>
              <a:rPr lang="en-US" altLang="zh-CN" sz="1600" dirty="0"/>
              <a:t>《</a:t>
            </a:r>
            <a:r>
              <a:rPr lang="zh-CN" altLang="en-US" sz="1600" dirty="0"/>
              <a:t>国家税务总局关于全面推开营业税改征增值税试点有关税收征收管理事项的公告</a:t>
            </a:r>
            <a:r>
              <a:rPr lang="en-US" altLang="zh-CN" sz="1600" dirty="0"/>
              <a:t>》</a:t>
            </a:r>
          </a:p>
          <a:p>
            <a:r>
              <a:rPr lang="zh-CN" altLang="en-US" sz="1600" dirty="0"/>
              <a:t>（国家税务总局公告</a:t>
            </a:r>
            <a:r>
              <a:rPr lang="en-US" altLang="zh-CN" sz="1600" dirty="0"/>
              <a:t>2016</a:t>
            </a:r>
            <a:r>
              <a:rPr lang="zh-CN" altLang="en-US" sz="1600" dirty="0"/>
              <a:t>年第</a:t>
            </a:r>
            <a:r>
              <a:rPr lang="en-US" altLang="zh-CN" sz="1600" dirty="0"/>
              <a:t>23</a:t>
            </a:r>
            <a:r>
              <a:rPr lang="zh-CN" altLang="en-US" sz="1600" dirty="0"/>
              <a:t>号）</a:t>
            </a:r>
          </a:p>
          <a:p>
            <a:r>
              <a:rPr lang="zh-CN" altLang="en-US" sz="1600" dirty="0"/>
              <a:t>       二、建筑企业与发包方签订建筑合同后，以内部授权或者三方协议等方式，授权集团内其他纳税人（以下称“第三方”）为发包方提供建筑服务，并由第三方直接与发包方结算工程款的，由第三方缴纳增值税并向发包方开具增值税发票，与发包方签订建筑合同的建筑企业不缴纳增值税。发包方可凭实际提供建筑服务的纳税人开具的增值税专用发票抵扣进项税额。</a:t>
            </a:r>
            <a:endParaRPr lang="en-US" altLang="zh-CN" sz="1600" dirty="0"/>
          </a:p>
          <a:p>
            <a:r>
              <a:rPr lang="zh-CN" altLang="en-US" sz="1600" dirty="0"/>
              <a:t>      </a:t>
            </a:r>
          </a:p>
        </p:txBody>
      </p:sp>
      <p:sp>
        <p:nvSpPr>
          <p:cNvPr id="3" name="矩形 2">
            <a:extLst>
              <a:ext uri="{FF2B5EF4-FFF2-40B4-BE49-F238E27FC236}">
                <a16:creationId xmlns="" xmlns:a16="http://schemas.microsoft.com/office/drawing/2014/main" id="{D75DB0EF-DBFE-4530-A124-60C14CC880F0}"/>
              </a:ext>
            </a:extLst>
          </p:cNvPr>
          <p:cNvSpPr/>
          <p:nvPr/>
        </p:nvSpPr>
        <p:spPr>
          <a:xfrm>
            <a:off x="1164528" y="413527"/>
            <a:ext cx="3693640" cy="461665"/>
          </a:xfrm>
          <a:prstGeom prst="rect">
            <a:avLst/>
          </a:prstGeom>
        </p:spPr>
        <p:txBody>
          <a:bodyPr wrap="none">
            <a:spAutoFit/>
          </a:bodyPr>
          <a:lstStyle/>
          <a:p>
            <a:r>
              <a:rPr lang="zh-CN" altLang="en-US" sz="2400" b="1" dirty="0"/>
              <a:t>五 内部分包政策合规把握</a:t>
            </a:r>
          </a:p>
        </p:txBody>
      </p:sp>
      <p:pic>
        <p:nvPicPr>
          <p:cNvPr id="5" name="图片 4">
            <a:extLst>
              <a:ext uri="{FF2B5EF4-FFF2-40B4-BE49-F238E27FC236}">
                <a16:creationId xmlns="" xmlns:a16="http://schemas.microsoft.com/office/drawing/2014/main" id="{40007CB6-5E4A-4F06-8CD5-04292BFA54D5}"/>
              </a:ext>
            </a:extLst>
          </p:cNvPr>
          <p:cNvPicPr>
            <a:picLocks noChangeAspect="1"/>
          </p:cNvPicPr>
          <p:nvPr/>
        </p:nvPicPr>
        <p:blipFill>
          <a:blip r:embed="rId2"/>
          <a:stretch>
            <a:fillRect/>
          </a:stretch>
        </p:blipFill>
        <p:spPr>
          <a:xfrm>
            <a:off x="268298" y="3371529"/>
            <a:ext cx="2425624" cy="3276600"/>
          </a:xfrm>
          <a:prstGeom prst="rect">
            <a:avLst/>
          </a:prstGeom>
        </p:spPr>
      </p:pic>
      <p:sp>
        <p:nvSpPr>
          <p:cNvPr id="6" name="矩形 5">
            <a:extLst>
              <a:ext uri="{FF2B5EF4-FFF2-40B4-BE49-F238E27FC236}">
                <a16:creationId xmlns="" xmlns:a16="http://schemas.microsoft.com/office/drawing/2014/main" id="{285BFCCF-86C9-4E6B-BB02-A86221CC8571}"/>
              </a:ext>
            </a:extLst>
          </p:cNvPr>
          <p:cNvSpPr/>
          <p:nvPr/>
        </p:nvSpPr>
        <p:spPr>
          <a:xfrm>
            <a:off x="2872215" y="3173508"/>
            <a:ext cx="8549572" cy="3293209"/>
          </a:xfrm>
          <a:prstGeom prst="rect">
            <a:avLst/>
          </a:prstGeom>
        </p:spPr>
        <p:txBody>
          <a:bodyPr wrap="square">
            <a:spAutoFit/>
          </a:bodyPr>
          <a:lstStyle/>
          <a:p>
            <a:pPr lvl="0"/>
            <a:r>
              <a:rPr lang="zh-CN" altLang="en-US" sz="1600" dirty="0">
                <a:solidFill>
                  <a:srgbClr val="000000"/>
                </a:solidFill>
              </a:rPr>
              <a:t>注意：</a:t>
            </a:r>
          </a:p>
          <a:p>
            <a:pPr lvl="0"/>
            <a:r>
              <a:rPr lang="zh-CN" altLang="en-US" sz="1600" dirty="0">
                <a:solidFill>
                  <a:srgbClr val="000000"/>
                </a:solidFill>
              </a:rPr>
              <a:t>     （</a:t>
            </a:r>
            <a:r>
              <a:rPr lang="en-US" altLang="zh-CN" sz="1600" dirty="0">
                <a:solidFill>
                  <a:srgbClr val="000000"/>
                </a:solidFill>
              </a:rPr>
              <a:t>1</a:t>
            </a:r>
            <a:r>
              <a:rPr lang="zh-CN" altLang="en-US" sz="1600" dirty="0">
                <a:solidFill>
                  <a:srgbClr val="000000"/>
                </a:solidFill>
              </a:rPr>
              <a:t>）能够适用该政策的“第三方”是指集团内的其他纳税人，如分公司、子公司等。而授权外部第三方其他企业的则不适用该政策，应遵循“三流一致”的原则，使得资金流、发票流、合同流保持一致。</a:t>
            </a:r>
          </a:p>
          <a:p>
            <a:pPr lvl="0"/>
            <a:r>
              <a:rPr lang="zh-CN" altLang="en-US" sz="1600" dirty="0">
                <a:solidFill>
                  <a:srgbClr val="000000"/>
                </a:solidFill>
              </a:rPr>
              <a:t>    （</a:t>
            </a:r>
            <a:r>
              <a:rPr lang="en-US" altLang="zh-CN" sz="1600" dirty="0">
                <a:solidFill>
                  <a:srgbClr val="000000"/>
                </a:solidFill>
              </a:rPr>
              <a:t>2</a:t>
            </a:r>
            <a:r>
              <a:rPr lang="zh-CN" altLang="en-US" sz="1600" dirty="0">
                <a:solidFill>
                  <a:srgbClr val="000000"/>
                </a:solidFill>
              </a:rPr>
              <a:t>）适用该政策的，资金应直接由房地产开发企业支付给第三方建筑企业，而不付给原签订施工合同的建筑企业。</a:t>
            </a:r>
          </a:p>
          <a:p>
            <a:pPr lvl="0"/>
            <a:r>
              <a:rPr lang="zh-CN" altLang="en-US" sz="1600" dirty="0">
                <a:solidFill>
                  <a:srgbClr val="000000"/>
                </a:solidFill>
              </a:rPr>
              <a:t>    （</a:t>
            </a:r>
            <a:r>
              <a:rPr lang="en-US" altLang="zh-CN" sz="1600" dirty="0">
                <a:solidFill>
                  <a:srgbClr val="000000"/>
                </a:solidFill>
              </a:rPr>
              <a:t>3</a:t>
            </a:r>
            <a:r>
              <a:rPr lang="zh-CN" altLang="en-US" sz="1600" dirty="0">
                <a:solidFill>
                  <a:srgbClr val="000000"/>
                </a:solidFill>
              </a:rPr>
              <a:t>）一定要与工程施工部门沟通确认，合同与建筑企业签订，但是由第三方实际提供建筑服务，且资金与票据也与第三方结算，是否会被认为是为非法转包，进而导致工程不能验收。如果工程施工部门不认可此种做法，则不允许施工单位做第三方的 授权转包。</a:t>
            </a:r>
          </a:p>
          <a:p>
            <a:pPr lvl="0"/>
            <a:r>
              <a:rPr lang="en-US" altLang="zh-CN" sz="1600" dirty="0">
                <a:solidFill>
                  <a:srgbClr val="000000"/>
                </a:solidFill>
              </a:rPr>
              <a:t>          2019</a:t>
            </a:r>
            <a:r>
              <a:rPr lang="zh-CN" altLang="en-US" sz="1600" dirty="0">
                <a:solidFill>
                  <a:srgbClr val="000000"/>
                </a:solidFill>
              </a:rPr>
              <a:t>年初，住建部官网印发</a:t>
            </a:r>
            <a:r>
              <a:rPr lang="en-US" altLang="zh-CN" sz="1600" dirty="0">
                <a:solidFill>
                  <a:srgbClr val="000000"/>
                </a:solidFill>
              </a:rPr>
              <a:t>《</a:t>
            </a:r>
            <a:r>
              <a:rPr lang="zh-CN" altLang="en-US" sz="1600" dirty="0">
                <a:solidFill>
                  <a:srgbClr val="000000"/>
                </a:solidFill>
              </a:rPr>
              <a:t>建筑工程施工发包与承包违法行为认定查处管理办法</a:t>
            </a:r>
            <a:r>
              <a:rPr lang="en-US" altLang="zh-CN" sz="1600" dirty="0">
                <a:solidFill>
                  <a:srgbClr val="000000"/>
                </a:solidFill>
              </a:rPr>
              <a:t>》</a:t>
            </a:r>
            <a:r>
              <a:rPr lang="zh-CN" altLang="en-US" sz="1600" dirty="0">
                <a:solidFill>
                  <a:srgbClr val="000000"/>
                </a:solidFill>
              </a:rPr>
              <a:t>（以下称</a:t>
            </a:r>
            <a:r>
              <a:rPr lang="en-US" altLang="zh-CN" sz="1600" dirty="0">
                <a:solidFill>
                  <a:srgbClr val="000000"/>
                </a:solidFill>
              </a:rPr>
              <a:t>《</a:t>
            </a:r>
            <a:r>
              <a:rPr lang="zh-CN" altLang="en-US" sz="1600" dirty="0">
                <a:solidFill>
                  <a:srgbClr val="000000"/>
                </a:solidFill>
              </a:rPr>
              <a:t>办法</a:t>
            </a:r>
            <a:r>
              <a:rPr lang="en-US" altLang="zh-CN" sz="1600" dirty="0">
                <a:solidFill>
                  <a:srgbClr val="000000"/>
                </a:solidFill>
              </a:rPr>
              <a:t>》</a:t>
            </a:r>
            <a:r>
              <a:rPr lang="zh-CN" altLang="en-US" sz="1600" dirty="0">
                <a:solidFill>
                  <a:srgbClr val="000000"/>
                </a:solidFill>
              </a:rPr>
              <a:t>），</a:t>
            </a:r>
            <a:r>
              <a:rPr lang="en-US" altLang="zh-CN" sz="1600" dirty="0">
                <a:solidFill>
                  <a:srgbClr val="000000"/>
                </a:solidFill>
              </a:rPr>
              <a:t>《</a:t>
            </a:r>
            <a:r>
              <a:rPr lang="zh-CN" altLang="en-US" sz="1600" dirty="0">
                <a:solidFill>
                  <a:srgbClr val="000000"/>
                </a:solidFill>
              </a:rPr>
              <a:t>办法</a:t>
            </a:r>
            <a:r>
              <a:rPr lang="en-US" altLang="zh-CN" sz="1600" dirty="0">
                <a:solidFill>
                  <a:srgbClr val="000000"/>
                </a:solidFill>
              </a:rPr>
              <a:t>》</a:t>
            </a:r>
            <a:r>
              <a:rPr lang="zh-CN" altLang="en-US" sz="1600" dirty="0">
                <a:solidFill>
                  <a:srgbClr val="000000"/>
                </a:solidFill>
              </a:rPr>
              <a:t>明确提出：存在承包单位将其承包的全部工程转给其他单位（包括母公司承接建筑工程后将所承接工程交由具有独立法人资格的子公司施工的情形）或个人施工的情形，应当认定为转包，本办法自</a:t>
            </a:r>
            <a:r>
              <a:rPr lang="en-US" altLang="zh-CN" sz="1600" dirty="0">
                <a:solidFill>
                  <a:srgbClr val="000000"/>
                </a:solidFill>
              </a:rPr>
              <a:t>2019</a:t>
            </a:r>
            <a:r>
              <a:rPr lang="zh-CN" altLang="en-US" sz="1600" dirty="0">
                <a:solidFill>
                  <a:srgbClr val="000000"/>
                </a:solidFill>
              </a:rPr>
              <a:t>年</a:t>
            </a:r>
            <a:r>
              <a:rPr lang="en-US" altLang="zh-CN" sz="1600" dirty="0">
                <a:solidFill>
                  <a:srgbClr val="000000"/>
                </a:solidFill>
              </a:rPr>
              <a:t>1</a:t>
            </a:r>
            <a:r>
              <a:rPr lang="zh-CN" altLang="en-US" sz="1600" dirty="0">
                <a:solidFill>
                  <a:srgbClr val="000000"/>
                </a:solidFill>
              </a:rPr>
              <a:t>月</a:t>
            </a:r>
            <a:r>
              <a:rPr lang="en-US" altLang="zh-CN" sz="1600" dirty="0">
                <a:solidFill>
                  <a:srgbClr val="000000"/>
                </a:solidFill>
              </a:rPr>
              <a:t>1</a:t>
            </a:r>
            <a:r>
              <a:rPr lang="zh-CN" altLang="en-US" sz="1600" dirty="0">
                <a:solidFill>
                  <a:srgbClr val="000000"/>
                </a:solidFill>
              </a:rPr>
              <a:t>日起施行。</a:t>
            </a:r>
          </a:p>
        </p:txBody>
      </p:sp>
    </p:spTree>
    <p:extLst>
      <p:ext uri="{BB962C8B-B14F-4D97-AF65-F5344CB8AC3E}">
        <p14:creationId xmlns="" xmlns:p14="http://schemas.microsoft.com/office/powerpoint/2010/main" val="999169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 xmlns:a16="http://schemas.microsoft.com/office/drawing/2014/main" id="{C8C352BA-928F-4633-BD10-6C7A801F3219}"/>
              </a:ext>
            </a:extLst>
          </p:cNvPr>
          <p:cNvSpPr/>
          <p:nvPr/>
        </p:nvSpPr>
        <p:spPr>
          <a:xfrm>
            <a:off x="849405" y="757934"/>
            <a:ext cx="5809604" cy="461665"/>
          </a:xfrm>
          <a:prstGeom prst="rect">
            <a:avLst/>
          </a:prstGeom>
        </p:spPr>
        <p:txBody>
          <a:bodyPr wrap="none">
            <a:spAutoFit/>
          </a:bodyPr>
          <a:lstStyle/>
          <a:p>
            <a:r>
              <a:rPr lang="zh-CN" altLang="en-US" sz="2400" b="1" dirty="0"/>
              <a:t>六 外部分包的增值税处理及行业监管协调</a:t>
            </a:r>
          </a:p>
        </p:txBody>
      </p:sp>
      <p:sp>
        <p:nvSpPr>
          <p:cNvPr id="3" name="矩形 2">
            <a:extLst>
              <a:ext uri="{FF2B5EF4-FFF2-40B4-BE49-F238E27FC236}">
                <a16:creationId xmlns="" xmlns:a16="http://schemas.microsoft.com/office/drawing/2014/main" id="{6AD70A01-7FE2-4194-A294-721FAC3BC83D}"/>
              </a:ext>
            </a:extLst>
          </p:cNvPr>
          <p:cNvSpPr/>
          <p:nvPr/>
        </p:nvSpPr>
        <p:spPr>
          <a:xfrm>
            <a:off x="1153145" y="1349829"/>
            <a:ext cx="2723823" cy="369332"/>
          </a:xfrm>
          <a:prstGeom prst="rect">
            <a:avLst/>
          </a:prstGeom>
        </p:spPr>
        <p:txBody>
          <a:bodyPr wrap="none">
            <a:spAutoFit/>
          </a:bodyPr>
          <a:lstStyle/>
          <a:p>
            <a:r>
              <a:rPr lang="zh-CN" altLang="en-US" dirty="0"/>
              <a:t>建筑服务的差额扣除规定</a:t>
            </a:r>
          </a:p>
        </p:txBody>
      </p:sp>
      <p:sp>
        <p:nvSpPr>
          <p:cNvPr id="4" name="矩形 3">
            <a:extLst>
              <a:ext uri="{FF2B5EF4-FFF2-40B4-BE49-F238E27FC236}">
                <a16:creationId xmlns="" xmlns:a16="http://schemas.microsoft.com/office/drawing/2014/main" id="{C9FB84EC-BEDD-486A-B3D7-E9D9313D210F}"/>
              </a:ext>
            </a:extLst>
          </p:cNvPr>
          <p:cNvSpPr/>
          <p:nvPr/>
        </p:nvSpPr>
        <p:spPr>
          <a:xfrm>
            <a:off x="917702" y="1790261"/>
            <a:ext cx="10589678" cy="923330"/>
          </a:xfrm>
          <a:prstGeom prst="rect">
            <a:avLst/>
          </a:prstGeom>
        </p:spPr>
        <p:txBody>
          <a:bodyPr wrap="square">
            <a:spAutoFit/>
          </a:bodyPr>
          <a:lstStyle/>
          <a:p>
            <a:r>
              <a:rPr lang="zh-CN" altLang="en-US" dirty="0"/>
              <a:t> </a:t>
            </a:r>
            <a:r>
              <a:rPr lang="en-US" altLang="zh-CN" dirty="0"/>
              <a:t>《 </a:t>
            </a:r>
            <a:r>
              <a:rPr lang="zh-CN" altLang="en-US" dirty="0"/>
              <a:t>营业税改征增值税试点实施办法 </a:t>
            </a:r>
            <a:r>
              <a:rPr lang="en-US" altLang="zh-CN" dirty="0"/>
              <a:t>》 </a:t>
            </a:r>
            <a:r>
              <a:rPr lang="zh-CN" altLang="en-US" dirty="0"/>
              <a:t>（财税</a:t>
            </a:r>
            <a:r>
              <a:rPr lang="en-US" altLang="zh-CN" dirty="0"/>
              <a:t>[2016]36 </a:t>
            </a:r>
            <a:r>
              <a:rPr lang="zh-CN" altLang="en-US" dirty="0"/>
              <a:t>号）</a:t>
            </a:r>
          </a:p>
          <a:p>
            <a:r>
              <a:rPr lang="zh-CN" altLang="en-US" dirty="0"/>
              <a:t>试点纳税人提供建筑服务适用简易计税方法的，以取得的全部价款和价外费用扣除支付的分包款后的余额为销售额。</a:t>
            </a:r>
          </a:p>
        </p:txBody>
      </p:sp>
      <p:pic>
        <p:nvPicPr>
          <p:cNvPr id="6" name="图片 5">
            <a:extLst>
              <a:ext uri="{FF2B5EF4-FFF2-40B4-BE49-F238E27FC236}">
                <a16:creationId xmlns="" xmlns:a16="http://schemas.microsoft.com/office/drawing/2014/main" id="{AA530013-FC31-4F4A-9BFF-34AB5235E70D}"/>
              </a:ext>
            </a:extLst>
          </p:cNvPr>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34136" y="3082678"/>
            <a:ext cx="4985409" cy="3241335"/>
          </a:xfrm>
          <a:prstGeom prst="rect">
            <a:avLst/>
          </a:prstGeom>
        </p:spPr>
      </p:pic>
      <p:sp>
        <p:nvSpPr>
          <p:cNvPr id="7" name="矩形 6">
            <a:extLst>
              <a:ext uri="{FF2B5EF4-FFF2-40B4-BE49-F238E27FC236}">
                <a16:creationId xmlns="" xmlns:a16="http://schemas.microsoft.com/office/drawing/2014/main" id="{68D5A35B-9F3A-4C6A-B2B8-5C9889A027F8}"/>
              </a:ext>
            </a:extLst>
          </p:cNvPr>
          <p:cNvSpPr/>
          <p:nvPr/>
        </p:nvSpPr>
        <p:spPr>
          <a:xfrm>
            <a:off x="5466134" y="2823508"/>
            <a:ext cx="6096000" cy="2031325"/>
          </a:xfrm>
          <a:prstGeom prst="rect">
            <a:avLst/>
          </a:prstGeom>
        </p:spPr>
        <p:txBody>
          <a:bodyPr>
            <a:spAutoFit/>
          </a:bodyPr>
          <a:lstStyle/>
          <a:p>
            <a:r>
              <a:rPr lang="en-US" altLang="zh-CN" b="1" dirty="0"/>
              <a:t>《</a:t>
            </a:r>
            <a:r>
              <a:rPr lang="zh-CN" altLang="en-US" b="1" dirty="0"/>
              <a:t>国家税务总局关于国内旅客运输服务进项税抵扣等增值税征管问题的公告</a:t>
            </a:r>
            <a:r>
              <a:rPr lang="en-US" altLang="zh-CN" b="1" dirty="0"/>
              <a:t>》</a:t>
            </a:r>
            <a:r>
              <a:rPr lang="zh-CN" altLang="en-US" b="1" dirty="0"/>
              <a:t>公告</a:t>
            </a:r>
            <a:r>
              <a:rPr lang="en-US" altLang="zh-CN" b="1" dirty="0"/>
              <a:t>【2019】31</a:t>
            </a:r>
            <a:r>
              <a:rPr lang="zh-CN" altLang="en-US" b="1" dirty="0"/>
              <a:t>号</a:t>
            </a:r>
            <a:endParaRPr lang="en-US" altLang="zh-CN" dirty="0"/>
          </a:p>
          <a:p>
            <a:r>
              <a:rPr lang="zh-CN" altLang="en-US" dirty="0"/>
              <a:t>      七、关于建筑服务分包款差额扣除</a:t>
            </a:r>
            <a:br>
              <a:rPr lang="zh-CN" altLang="en-US" dirty="0"/>
            </a:br>
            <a:r>
              <a:rPr lang="zh-CN" altLang="en-US" dirty="0"/>
              <a:t>　　纳税人提供建筑服务，按照规定允许从其取得的全部价款和价外费用中扣除的分包款，是指支付给分包方的全部价款和价外费用。</a:t>
            </a:r>
            <a:br>
              <a:rPr lang="zh-CN" altLang="en-US" dirty="0"/>
            </a:br>
            <a:endParaRPr lang="zh-CN" altLang="en-US" dirty="0"/>
          </a:p>
        </p:txBody>
      </p:sp>
      <p:sp>
        <p:nvSpPr>
          <p:cNvPr id="8" name="矩形 7">
            <a:extLst>
              <a:ext uri="{FF2B5EF4-FFF2-40B4-BE49-F238E27FC236}">
                <a16:creationId xmlns="" xmlns:a16="http://schemas.microsoft.com/office/drawing/2014/main" id="{58E072EB-2709-44E8-8A32-4C2A24D595DA}"/>
              </a:ext>
            </a:extLst>
          </p:cNvPr>
          <p:cNvSpPr/>
          <p:nvPr/>
        </p:nvSpPr>
        <p:spPr>
          <a:xfrm>
            <a:off x="5619446" y="4703345"/>
            <a:ext cx="6043071" cy="2062103"/>
          </a:xfrm>
          <a:prstGeom prst="rect">
            <a:avLst/>
          </a:prstGeom>
        </p:spPr>
        <p:txBody>
          <a:bodyPr wrap="square">
            <a:spAutoFit/>
          </a:bodyPr>
          <a:lstStyle/>
          <a:p>
            <a:r>
              <a:rPr lang="zh-CN" altLang="en-US" sz="1600" dirty="0"/>
              <a:t>      解读：七、关于建筑服务分包款差额扣除</a:t>
            </a:r>
            <a:br>
              <a:rPr lang="zh-CN" altLang="en-US" sz="1600" dirty="0"/>
            </a:br>
            <a:r>
              <a:rPr lang="zh-CN" altLang="en-US" sz="1600" dirty="0"/>
              <a:t>　　纳税人提供特定建筑服务，可按照现行政策规定，以取得的全部价款和价外费用扣除支付的分包款后的余额为销售额计税。总包方支付的分包款是打包支出的概念，</a:t>
            </a:r>
            <a:r>
              <a:rPr lang="zh-CN" altLang="en-US" sz="1600" u="sng" dirty="0">
                <a:solidFill>
                  <a:srgbClr val="FF0000"/>
                </a:solidFill>
              </a:rPr>
              <a:t>即其中既包括货物价款，也包括建筑服务价款。</a:t>
            </a:r>
            <a:r>
              <a:rPr lang="zh-CN" altLang="en-US" sz="1600" dirty="0"/>
              <a:t>因此，</a:t>
            </a:r>
            <a:r>
              <a:rPr lang="en-US" altLang="zh-CN" sz="1600" dirty="0"/>
              <a:t>《</a:t>
            </a:r>
            <a:r>
              <a:rPr lang="zh-CN" altLang="en-US" sz="1600" dirty="0"/>
              <a:t>公告</a:t>
            </a:r>
            <a:r>
              <a:rPr lang="en-US" altLang="zh-CN" sz="1600" dirty="0"/>
              <a:t>》</a:t>
            </a:r>
            <a:r>
              <a:rPr lang="zh-CN" altLang="en-US" sz="1600" dirty="0"/>
              <a:t>明确，纳税人提供建筑服务，按照规定允许从取得的全部价款和价外费用中扣除的分包款，是指支付给分包方的全部价款和价外费用。</a:t>
            </a:r>
            <a:br>
              <a:rPr lang="zh-CN" altLang="en-US" sz="1600" dirty="0"/>
            </a:br>
            <a:endParaRPr lang="zh-CN" altLang="en-US" sz="1600" dirty="0"/>
          </a:p>
        </p:txBody>
      </p:sp>
    </p:spTree>
    <p:extLst>
      <p:ext uri="{BB962C8B-B14F-4D97-AF65-F5344CB8AC3E}">
        <p14:creationId xmlns="" xmlns:p14="http://schemas.microsoft.com/office/powerpoint/2010/main" val="3301480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 xmlns:a16="http://schemas.microsoft.com/office/drawing/2014/main" id="{A66634E6-1D2F-43EB-ADBC-F33F88037E25}"/>
              </a:ext>
            </a:extLst>
          </p:cNvPr>
          <p:cNvSpPr/>
          <p:nvPr/>
        </p:nvSpPr>
        <p:spPr>
          <a:xfrm>
            <a:off x="782989" y="1932834"/>
            <a:ext cx="10562141" cy="3737498"/>
          </a:xfrm>
          <a:prstGeom prst="rect">
            <a:avLst/>
          </a:prstGeom>
        </p:spPr>
        <p:txBody>
          <a:bodyPr wrap="square">
            <a:spAutoFit/>
          </a:bodyPr>
          <a:lstStyle/>
          <a:p>
            <a:pPr>
              <a:lnSpc>
                <a:spcPts val="3160"/>
              </a:lnSpc>
            </a:pPr>
            <a:r>
              <a:rPr lang="en-US" altLang="zh-CN" dirty="0"/>
              <a:t>• 《</a:t>
            </a:r>
            <a:r>
              <a:rPr lang="zh-CN" altLang="en-US" dirty="0"/>
              <a:t>财政部 国家税务总局关于全面推开营业税改征增值税试点的通知 </a:t>
            </a:r>
            <a:r>
              <a:rPr lang="en-US" altLang="zh-CN" dirty="0"/>
              <a:t>》</a:t>
            </a:r>
            <a:r>
              <a:rPr lang="zh-CN" altLang="en-US" dirty="0"/>
              <a:t>（财税</a:t>
            </a:r>
            <a:r>
              <a:rPr lang="en-US" altLang="zh-CN" dirty="0"/>
              <a:t>[2016]36</a:t>
            </a:r>
            <a:r>
              <a:rPr lang="zh-CN" altLang="en-US" dirty="0"/>
              <a:t>号）：</a:t>
            </a:r>
          </a:p>
          <a:p>
            <a:pPr>
              <a:lnSpc>
                <a:spcPts val="3160"/>
              </a:lnSpc>
            </a:pPr>
            <a:r>
              <a:rPr lang="en-US" altLang="zh-CN" dirty="0"/>
              <a:t>      1.</a:t>
            </a:r>
            <a:r>
              <a:rPr lang="zh-CN" altLang="en-US" dirty="0"/>
              <a:t>一般纳税人以清包工方式提供的建筑服务，可以选择适用简易计税方法计税。</a:t>
            </a:r>
          </a:p>
          <a:p>
            <a:pPr>
              <a:lnSpc>
                <a:spcPts val="3160"/>
              </a:lnSpc>
            </a:pPr>
            <a:r>
              <a:rPr lang="zh-CN" altLang="en-US" dirty="0"/>
              <a:t>      以清包工方式提供建筑服务，是指施工方不采购建筑工程所需的材料或只采购辅助材料，并收取人工费、管理费或者其他费用的建筑服务。</a:t>
            </a:r>
          </a:p>
          <a:p>
            <a:pPr>
              <a:lnSpc>
                <a:spcPts val="3160"/>
              </a:lnSpc>
            </a:pPr>
            <a:r>
              <a:rPr lang="en-US" altLang="zh-CN" dirty="0"/>
              <a:t>      2.</a:t>
            </a:r>
            <a:r>
              <a:rPr lang="zh-CN" altLang="en-US" dirty="0"/>
              <a:t>一般纳税人为甲供工程提供的建筑服务，可以选择适用简易计税方法计税。”</a:t>
            </a:r>
          </a:p>
          <a:p>
            <a:pPr>
              <a:lnSpc>
                <a:spcPts val="3160"/>
              </a:lnSpc>
            </a:pPr>
            <a:r>
              <a:rPr lang="zh-CN" altLang="en-US" dirty="0"/>
              <a:t>     甲供工程，是指全部或部分设备、材料、动力由工程发包方自行采购的建筑工程。</a:t>
            </a:r>
          </a:p>
          <a:p>
            <a:pPr>
              <a:lnSpc>
                <a:spcPts val="3160"/>
              </a:lnSpc>
            </a:pPr>
            <a:r>
              <a:rPr lang="en-US" altLang="zh-CN" dirty="0"/>
              <a:t>•</a:t>
            </a:r>
            <a:r>
              <a:rPr lang="zh-CN" altLang="en-US" dirty="0"/>
              <a:t>发包方采购材料的比例限制：政策并没有限制甲供工程选择简易计税，发包方采购设备、材料等的比例条件。</a:t>
            </a:r>
          </a:p>
          <a:p>
            <a:pPr>
              <a:lnSpc>
                <a:spcPts val="3160"/>
              </a:lnSpc>
            </a:pPr>
            <a:r>
              <a:rPr lang="en-US" altLang="zh-CN" dirty="0"/>
              <a:t>•   3.</a:t>
            </a:r>
            <a:r>
              <a:rPr lang="zh-CN" altLang="en-US" dirty="0"/>
              <a:t> </a:t>
            </a:r>
            <a:r>
              <a:rPr lang="en-US" altLang="zh-CN" dirty="0"/>
              <a:t>.</a:t>
            </a:r>
            <a:r>
              <a:rPr lang="zh-CN" altLang="en-US" dirty="0"/>
              <a:t>一般纳税人为建筑工程老项目提供的建筑服务</a:t>
            </a:r>
          </a:p>
        </p:txBody>
      </p:sp>
      <p:sp>
        <p:nvSpPr>
          <p:cNvPr id="4" name="矩形 3">
            <a:extLst>
              <a:ext uri="{FF2B5EF4-FFF2-40B4-BE49-F238E27FC236}">
                <a16:creationId xmlns="" xmlns:a16="http://schemas.microsoft.com/office/drawing/2014/main" id="{806B6689-FF55-45AD-8647-D789E1B46F14}"/>
              </a:ext>
            </a:extLst>
          </p:cNvPr>
          <p:cNvSpPr/>
          <p:nvPr/>
        </p:nvSpPr>
        <p:spPr>
          <a:xfrm>
            <a:off x="1426486" y="731103"/>
            <a:ext cx="4270721" cy="461665"/>
          </a:xfrm>
          <a:prstGeom prst="rect">
            <a:avLst/>
          </a:prstGeom>
        </p:spPr>
        <p:txBody>
          <a:bodyPr wrap="none">
            <a:spAutoFit/>
          </a:bodyPr>
          <a:lstStyle/>
          <a:p>
            <a:r>
              <a:rPr lang="zh-CN" altLang="en-US" sz="2400" b="1" dirty="0"/>
              <a:t>七 建筑服务简易计税政策规定</a:t>
            </a:r>
          </a:p>
        </p:txBody>
      </p:sp>
      <p:sp>
        <p:nvSpPr>
          <p:cNvPr id="5" name="矩形 4">
            <a:extLst>
              <a:ext uri="{FF2B5EF4-FFF2-40B4-BE49-F238E27FC236}">
                <a16:creationId xmlns="" xmlns:a16="http://schemas.microsoft.com/office/drawing/2014/main" id="{6C89C4E9-0FF9-4A33-8DD2-E0ADC2E31157}"/>
              </a:ext>
            </a:extLst>
          </p:cNvPr>
          <p:cNvSpPr/>
          <p:nvPr/>
        </p:nvSpPr>
        <p:spPr>
          <a:xfrm>
            <a:off x="1043204" y="1327927"/>
            <a:ext cx="3485249" cy="369332"/>
          </a:xfrm>
          <a:prstGeom prst="rect">
            <a:avLst/>
          </a:prstGeom>
        </p:spPr>
        <p:txBody>
          <a:bodyPr wrap="none">
            <a:spAutoFit/>
          </a:bodyPr>
          <a:lstStyle/>
          <a:p>
            <a:r>
              <a:rPr lang="zh-CN" altLang="en-US" dirty="0">
                <a:solidFill>
                  <a:srgbClr val="000000"/>
                </a:solidFill>
              </a:rPr>
              <a:t>（一</a:t>
            </a:r>
            <a:r>
              <a:rPr lang="en-US" altLang="zh-CN" dirty="0">
                <a:solidFill>
                  <a:srgbClr val="000000"/>
                </a:solidFill>
              </a:rPr>
              <a:t>)</a:t>
            </a:r>
            <a:r>
              <a:rPr lang="zh-CN" altLang="en-US" dirty="0">
                <a:solidFill>
                  <a:srgbClr val="000000"/>
                </a:solidFill>
              </a:rPr>
              <a:t>建筑服务简易计税政策规定</a:t>
            </a:r>
            <a:endParaRPr lang="zh-CN" altLang="en-US" dirty="0"/>
          </a:p>
        </p:txBody>
      </p:sp>
    </p:spTree>
    <p:extLst>
      <p:ext uri="{BB962C8B-B14F-4D97-AF65-F5344CB8AC3E}">
        <p14:creationId xmlns="" xmlns:p14="http://schemas.microsoft.com/office/powerpoint/2010/main" val="1632559229"/>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封面">
  <a:themeElements>
    <a:clrScheme name="1_Office 主题 1">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6BD"/>
      </a:accent5>
      <a:accent6>
        <a:srgbClr val="C34343"/>
      </a:accent6>
      <a:hlink>
        <a:srgbClr val="D74B4B"/>
      </a:hlink>
      <a:folHlink>
        <a:srgbClr val="869FB7"/>
      </a:folHlink>
    </a:clrScheme>
    <a:fontScheme name="1_Office 主题">
      <a:majorFont>
        <a:latin typeface="Segoe UI Light"/>
        <a:ea typeface="微软雅黑 Light"/>
        <a:cs typeface=""/>
      </a:majorFont>
      <a:minorFont>
        <a:latin typeface="Segoe UI"/>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zh-TW" altLang="zh-CN" sz="1800" b="0" i="0" u="none" strike="noStrike" cap="none" normalizeH="0" baseline="0" smtClean="0">
            <a:ln>
              <a:noFill/>
            </a:ln>
            <a:solidFill>
              <a:schemeClr val="tx1"/>
            </a:solidFill>
            <a:effectLst/>
            <a:latin typeface="Segoe UI" panose="020B0502040204020203" pitchFamily="34" charset="0"/>
            <a:ea typeface="微软雅黑" panose="020B0503020204020204" pitchFamily="34"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zh-TW" altLang="zh-CN" sz="1800" b="0" i="0" u="none" strike="noStrike" cap="none" normalizeH="0" baseline="0" smtClean="0">
            <a:ln>
              <a:noFill/>
            </a:ln>
            <a:solidFill>
              <a:schemeClr val="tx1"/>
            </a:solidFill>
            <a:effectLst/>
            <a:latin typeface="Segoe UI" panose="020B0502040204020203" pitchFamily="34" charset="0"/>
            <a:ea typeface="微软雅黑" panose="020B0503020204020204" pitchFamily="34" charset="-122"/>
          </a:defRPr>
        </a:defPPr>
      </a:lstStyle>
    </a:lnDef>
  </a:objectDefaults>
  <a:extraClrSchemeLst>
    <a:extraClrScheme>
      <a:clrScheme name="1_Office 主题 1">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6BD"/>
        </a:accent5>
        <a:accent6>
          <a:srgbClr val="C34343"/>
        </a:accent6>
        <a:hlink>
          <a:srgbClr val="D74B4B"/>
        </a:hlink>
        <a:folHlink>
          <a:srgbClr val="869FB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主题">
  <a:themeElements>
    <a:clrScheme name="4_Office 主题 1">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6BD"/>
      </a:accent5>
      <a:accent6>
        <a:srgbClr val="C34343"/>
      </a:accent6>
      <a:hlink>
        <a:srgbClr val="D74B4B"/>
      </a:hlink>
      <a:folHlink>
        <a:srgbClr val="869FB7"/>
      </a:folHlink>
    </a:clrScheme>
    <a:fontScheme name="4_Office 主题">
      <a:majorFont>
        <a:latin typeface="Segoe UI Light"/>
        <a:ea typeface="微软雅黑 Light"/>
        <a:cs typeface=""/>
      </a:majorFont>
      <a:minorFont>
        <a:latin typeface="Segoe UI"/>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zh-TW" altLang="zh-CN" sz="1800" b="0" i="0" u="none" strike="noStrike" cap="none" normalizeH="0" baseline="0" smtClean="0">
            <a:ln>
              <a:noFill/>
            </a:ln>
            <a:solidFill>
              <a:schemeClr val="tx1"/>
            </a:solidFill>
            <a:effectLst/>
            <a:latin typeface="Segoe UI" panose="020B0502040204020203" pitchFamily="34" charset="0"/>
            <a:ea typeface="微软雅黑" panose="020B0503020204020204" pitchFamily="34"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zh-TW" altLang="zh-CN" sz="1800" b="0" i="0" u="none" strike="noStrike" cap="none" normalizeH="0" baseline="0" smtClean="0">
            <a:ln>
              <a:noFill/>
            </a:ln>
            <a:solidFill>
              <a:schemeClr val="tx1"/>
            </a:solidFill>
            <a:effectLst/>
            <a:latin typeface="Segoe UI" panose="020B0502040204020203" pitchFamily="34" charset="0"/>
            <a:ea typeface="微软雅黑" panose="020B0503020204020204" pitchFamily="34" charset="-122"/>
          </a:defRPr>
        </a:defPPr>
      </a:lstStyle>
    </a:lnDef>
  </a:objectDefaults>
  <a:extraClrSchemeLst>
    <a:extraClrScheme>
      <a:clrScheme name="4_Office 主题 1">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6BD"/>
        </a:accent5>
        <a:accent6>
          <a:srgbClr val="C34343"/>
        </a:accent6>
        <a:hlink>
          <a:srgbClr val="D74B4B"/>
        </a:hlink>
        <a:folHlink>
          <a:srgbClr val="869FB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388</TotalTime>
  <Words>2644</Words>
  <Application>Microsoft Office PowerPoint</Application>
  <PresentationFormat>自定义</PresentationFormat>
  <Paragraphs>145</Paragraphs>
  <Slides>20</Slides>
  <Notes>0</Notes>
  <HiddenSlides>0</HiddenSlides>
  <MMClips>0</MMClips>
  <ScaleCrop>false</ScaleCrop>
  <HeadingPairs>
    <vt:vector size="4" baseType="variant">
      <vt:variant>
        <vt:lpstr>主题</vt:lpstr>
      </vt:variant>
      <vt:variant>
        <vt:i4>3</vt:i4>
      </vt:variant>
      <vt:variant>
        <vt:lpstr>幻灯片标题</vt:lpstr>
      </vt:variant>
      <vt:variant>
        <vt:i4>20</vt:i4>
      </vt:variant>
    </vt:vector>
  </HeadingPairs>
  <TitlesOfParts>
    <vt:vector size="23" baseType="lpstr">
      <vt:lpstr>Office 主题​​</vt:lpstr>
      <vt:lpstr>封面</vt:lpstr>
      <vt:lpstr>2_Office 主题</vt:lpstr>
      <vt:lpstr>       建筑企业的相关税收政策解读 </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国家税务总局泽州县税务局   房地产企业和建筑企业的相关税收政策解读 </dc:title>
  <dc:creator>15635104257</dc:creator>
  <cp:lastModifiedBy> </cp:lastModifiedBy>
  <cp:revision>8</cp:revision>
  <dcterms:created xsi:type="dcterms:W3CDTF">2020-05-08T22:23:06Z</dcterms:created>
  <dcterms:modified xsi:type="dcterms:W3CDTF">2020-07-21T01:12:55Z</dcterms:modified>
</cp:coreProperties>
</file>